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68958F-2A68-4F76-B0BF-60F769A2C974}">
  <a:tblStyle styleId="{0368958F-2A68-4F76-B0BF-60F769A2C97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che.com/places-to-live/tempe-maricopa-az/"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Slides 1-3 = Edwin</a:t>
            </a:r>
            <a:endParaRPr/>
          </a:p>
          <a:p>
            <a:pPr indent="0" lvl="0" marL="0" rtl="0" algn="l">
              <a:spcBef>
                <a:spcPts val="0"/>
              </a:spcBef>
              <a:spcAft>
                <a:spcPts val="0"/>
              </a:spcAft>
              <a:buNone/>
            </a:pPr>
            <a:r>
              <a:rPr lang="en-US"/>
              <a:t>Slides 4-7 = Yang</a:t>
            </a:r>
            <a:endParaRPr/>
          </a:p>
          <a:p>
            <a:pPr indent="0" lvl="0" marL="0" rtl="0" algn="l">
              <a:spcBef>
                <a:spcPts val="0"/>
              </a:spcBef>
              <a:spcAft>
                <a:spcPts val="0"/>
              </a:spcAft>
              <a:buNone/>
            </a:pPr>
            <a:r>
              <a:rPr lang="en-US"/>
              <a:t>Slides 8-9 = Antonius</a:t>
            </a:r>
            <a:endParaRPr/>
          </a:p>
          <a:p>
            <a:pPr indent="0" lvl="0" marL="0" rtl="0" algn="l">
              <a:spcBef>
                <a:spcPts val="0"/>
              </a:spcBef>
              <a:spcAft>
                <a:spcPts val="0"/>
              </a:spcAft>
              <a:buNone/>
            </a:pPr>
            <a:r>
              <a:rPr lang="en-US"/>
              <a:t>Slides 10-12 = Vania</a:t>
            </a:r>
            <a:endParaRPr/>
          </a:p>
          <a:p>
            <a:pPr indent="0" lvl="0" marL="0" rtl="0" algn="l">
              <a:spcBef>
                <a:spcPts val="0"/>
              </a:spcBef>
              <a:spcAft>
                <a:spcPts val="0"/>
              </a:spcAft>
              <a:buNone/>
            </a:pPr>
            <a:r>
              <a:rPr lang="en-US"/>
              <a:t>Slides 13-19 = Edwin &amp; Riza</a:t>
            </a:r>
            <a:endParaRPr/>
          </a:p>
          <a:p>
            <a:pPr indent="0" lvl="0" marL="0" rtl="0" algn="l">
              <a:spcBef>
                <a:spcPts val="0"/>
              </a:spcBef>
              <a:spcAft>
                <a:spcPts val="0"/>
              </a:spcAft>
              <a:buNone/>
            </a:pPr>
            <a:r>
              <a:t/>
            </a:r>
            <a:endParaRPr/>
          </a:p>
        </p:txBody>
      </p:sp>
      <p:sp>
        <p:nvSpPr>
          <p:cNvPr id="65" name="Google Shape;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e5a5f00e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1e5a5f00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e5a5f00ee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1e5a5f00ee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d6c96a16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1d6c96a16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e5a5f00e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e5a5f00e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7000"/>
              </a:lnSpc>
              <a:spcBef>
                <a:spcPts val="0"/>
              </a:spcBef>
              <a:spcAft>
                <a:spcPts val="0"/>
              </a:spcAft>
              <a:buClr>
                <a:schemeClr val="dk1"/>
              </a:buClr>
              <a:buSzPts val="1100"/>
              <a:buFont typeface="Arial"/>
              <a:buNone/>
            </a:pPr>
            <a:r>
              <a:rPr b="1" lang="en-US">
                <a:latin typeface="Arial"/>
                <a:ea typeface="Arial"/>
                <a:cs typeface="Arial"/>
                <a:sym typeface="Arial"/>
              </a:rPr>
              <a:t>General / Economic:</a:t>
            </a:r>
            <a:endParaRPr b="1">
              <a:latin typeface="Arial"/>
              <a:ea typeface="Arial"/>
              <a:cs typeface="Arial"/>
              <a:sym typeface="Arial"/>
            </a:endParaRPr>
          </a:p>
          <a:p>
            <a:pPr indent="0" lvl="0" marL="0" rtl="0" algn="l">
              <a:lnSpc>
                <a:spcPct val="107000"/>
              </a:lnSpc>
              <a:spcBef>
                <a:spcPts val="0"/>
              </a:spcBef>
              <a:spcAft>
                <a:spcPts val="0"/>
              </a:spcAft>
              <a:buClr>
                <a:schemeClr val="dk1"/>
              </a:buClr>
              <a:buSzPts val="1100"/>
              <a:buFont typeface="Arial"/>
              <a:buNone/>
            </a:pPr>
            <a:r>
              <a:t/>
            </a:r>
            <a:endParaRPr b="1">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Population growth (preferred: at least or equal to 20% since 2000)</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Income growth (preferred: at least or equal to 30% since 2000)</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Median house/condo ownership (preferred: at least or equal to 40% since 2000)</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Median home price</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Crime table (preferred: under 500)</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Poverty level (preferred: under 20%)</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Unemployment rate (neighborhood not more than 2% than the city)</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Employer diversity (Number of major employer industries)</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Racial diversity (preferred: 2 or more races with at least 25%)</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Major LT institutions (preferred: i.e. military bases, higher education institutions, major medical facilities)</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Regional infrastructure (i.e. airports, train stations, ports, etc.)</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New home builds</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Construction permits (in units or $, housing and multifamily)</a:t>
            </a:r>
            <a:endParaRPr>
              <a:latin typeface="Arial"/>
              <a:ea typeface="Arial"/>
              <a:cs typeface="Arial"/>
              <a:sym typeface="Arial"/>
            </a:endParaRPr>
          </a:p>
          <a:p>
            <a:pPr indent="-304800" lvl="0" marL="457200" rtl="0" algn="l">
              <a:lnSpc>
                <a:spcPct val="107000"/>
              </a:lnSpc>
              <a:spcBef>
                <a:spcPts val="0"/>
              </a:spcBef>
              <a:spcAft>
                <a:spcPts val="0"/>
              </a:spcAft>
              <a:buClr>
                <a:schemeClr val="dk1"/>
              </a:buClr>
              <a:buSzPts val="1200"/>
              <a:buChar char="●"/>
            </a:pPr>
            <a:r>
              <a:rPr lang="en-US">
                <a:latin typeface="Arial"/>
                <a:ea typeface="Arial"/>
                <a:cs typeface="Arial"/>
                <a:sym typeface="Arial"/>
              </a:rPr>
              <a:t>Construction cost ($/sqft)</a:t>
            </a:r>
            <a:endParaRPr>
              <a:latin typeface="Arial"/>
              <a:ea typeface="Arial"/>
              <a:cs typeface="Arial"/>
              <a:sym typeface="Arial"/>
            </a:endParaRPr>
          </a:p>
          <a:p>
            <a:pPr indent="0" lvl="0" marL="457200" rtl="0" algn="l">
              <a:lnSpc>
                <a:spcPct val="107000"/>
              </a:lnSpc>
              <a:spcBef>
                <a:spcPts val="0"/>
              </a:spcBef>
              <a:spcAft>
                <a:spcPts val="0"/>
              </a:spcAft>
              <a:buNone/>
            </a:pPr>
            <a:r>
              <a:t/>
            </a:r>
            <a:endParaRPr>
              <a:latin typeface="Arial"/>
              <a:ea typeface="Arial"/>
              <a:cs typeface="Arial"/>
              <a:sym typeface="Arial"/>
            </a:endParaRPr>
          </a:p>
        </p:txBody>
      </p:sp>
      <p:sp>
        <p:nvSpPr>
          <p:cNvPr id="370" name="Google Shape;370;g11e5a5f00e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e5e7c83b8_3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between Atlanta and Charlotte 2-3 hours apart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March Madness tournament this past weekend… </a:t>
            </a:r>
            <a:r>
              <a:rPr lang="en-US"/>
              <a:t>BMW museum </a:t>
            </a:r>
            <a:endParaRPr/>
          </a:p>
          <a:p>
            <a:pPr indent="0" lvl="0" marL="0" rtl="0" algn="l">
              <a:spcBef>
                <a:spcPts val="0"/>
              </a:spcBef>
              <a:spcAft>
                <a:spcPts val="0"/>
              </a:spcAft>
              <a:buNone/>
            </a:pPr>
            <a:r>
              <a:t/>
            </a:r>
            <a:endParaRPr/>
          </a:p>
        </p:txBody>
      </p:sp>
      <p:sp>
        <p:nvSpPr>
          <p:cNvPr id="377" name="Google Shape;377;g11e5e7c83b8_3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e5e7c83b8_3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Coastal, oldest city in the state of Georgia </a:t>
            </a:r>
            <a:endParaRPr/>
          </a:p>
        </p:txBody>
      </p:sp>
      <p:sp>
        <p:nvSpPr>
          <p:cNvPr id="386" name="Google Shape;386;g11e5e7c83b8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From the </a:t>
            </a:r>
            <a:r>
              <a:rPr lang="en-US"/>
              <a:t>training</a:t>
            </a:r>
            <a:r>
              <a:rPr lang="en-US"/>
              <a:t> data, these census tracts within these cities we recommended from our testing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Census tract within the city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General project overview </a:t>
            </a:r>
            <a:endParaRPr/>
          </a:p>
          <a:p>
            <a:pPr indent="0" lvl="0" marL="0" rtl="0" algn="l">
              <a:spcBef>
                <a:spcPts val="0"/>
              </a:spcBef>
              <a:spcAft>
                <a:spcPts val="0"/>
              </a:spcAft>
              <a:buNone/>
            </a:pPr>
            <a:r>
              <a:rPr lang="en-US"/>
              <a:t>Poverty 20% </a:t>
            </a:r>
            <a:endParaRPr/>
          </a:p>
          <a:p>
            <a:pPr indent="0" lvl="0" marL="0" rtl="0" algn="l">
              <a:spcBef>
                <a:spcPts val="0"/>
              </a:spcBef>
              <a:spcAft>
                <a:spcPts val="0"/>
              </a:spcAft>
              <a:buNone/>
            </a:pPr>
            <a:r>
              <a:t/>
            </a:r>
            <a:endParaRPr/>
          </a:p>
        </p:txBody>
      </p:sp>
      <p:sp>
        <p:nvSpPr>
          <p:cNvPr id="395" name="Google Shape;3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e5e7c83b8_3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464646"/>
                </a:solidFill>
                <a:highlight>
                  <a:srgbClr val="FFFFFF"/>
                </a:highlight>
                <a:latin typeface="Arial"/>
                <a:ea typeface="Arial"/>
                <a:cs typeface="Arial"/>
                <a:sym typeface="Arial"/>
              </a:rPr>
              <a:t>Tempe is a city in Arizona with a population of 187,454. Tempe is in Maricopa County and is one of the best places to live in Arizona. Living in Tempe offers residents an urban suburban mix feel and most residents rent their homes. In Tempe there are a lot of restaurants, coffee shops, and parks. Many young professionals live in Tempe and residents tend to have moderate political views. The public schools in Tempe are above average. </a:t>
            </a:r>
            <a:r>
              <a:rPr lang="en-US" u="sng">
                <a:solidFill>
                  <a:schemeClr val="hlink"/>
                </a:solidFill>
                <a:highlight>
                  <a:srgbClr val="FFFFFF"/>
                </a:highlight>
                <a:latin typeface="Arial"/>
                <a:ea typeface="Arial"/>
                <a:cs typeface="Arial"/>
                <a:sym typeface="Arial"/>
                <a:hlinkClick r:id="rId2"/>
              </a:rPr>
              <a:t>https://www.niche.com/places-to-live/tempe-maricopa-az/</a:t>
            </a:r>
            <a:endParaRPr>
              <a:solidFill>
                <a:srgbClr val="464646"/>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464646"/>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464646"/>
              </a:solidFill>
              <a:highlight>
                <a:srgbClr val="FFFFFF"/>
              </a:highlight>
              <a:latin typeface="Arial"/>
              <a:ea typeface="Arial"/>
              <a:cs typeface="Arial"/>
              <a:sym typeface="Arial"/>
            </a:endParaRPr>
          </a:p>
          <a:p>
            <a:pPr indent="0" lvl="0" marL="0" rtl="0" algn="l">
              <a:spcBef>
                <a:spcPts val="0"/>
              </a:spcBef>
              <a:spcAft>
                <a:spcPts val="0"/>
              </a:spcAft>
              <a:buNone/>
            </a:pPr>
            <a:r>
              <a:rPr lang="en-US">
                <a:solidFill>
                  <a:srgbClr val="464646"/>
                </a:solidFill>
                <a:highlight>
                  <a:srgbClr val="FFFFFF"/>
                </a:highlight>
                <a:latin typeface="Arial"/>
                <a:ea typeface="Arial"/>
                <a:cs typeface="Arial"/>
                <a:sym typeface="Arial"/>
              </a:rPr>
              <a:t>Right outside the Arizona State University campus 63000 undergraduate students , still within the phoenix metropolitan area.</a:t>
            </a:r>
            <a:endParaRPr>
              <a:solidFill>
                <a:srgbClr val="464646"/>
              </a:solidFill>
              <a:highlight>
                <a:srgbClr val="FFFFFF"/>
              </a:highlight>
              <a:latin typeface="Arial"/>
              <a:ea typeface="Arial"/>
              <a:cs typeface="Arial"/>
              <a:sym typeface="Arial"/>
            </a:endParaRPr>
          </a:p>
        </p:txBody>
      </p:sp>
      <p:sp>
        <p:nvSpPr>
          <p:cNvPr id="404" name="Google Shape;404;g11e5e7c83b8_3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e5e7c83b8_3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4th largest city in the US, census tract particularly in the downtown area</a:t>
            </a:r>
            <a:endParaRPr/>
          </a:p>
        </p:txBody>
      </p:sp>
      <p:sp>
        <p:nvSpPr>
          <p:cNvPr id="413" name="Google Shape;413;g11e5e7c83b8_3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d9b6d565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d9b6d565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1d9b6d565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d99d5c75b_2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1d99d5c75b_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d99d5c75b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1d99d5c75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d99d5c75b_2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1d99d5c75b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d6c96a16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Property Data / ACS Census data</a:t>
            </a:r>
            <a:endParaRPr/>
          </a:p>
          <a:p>
            <a:pPr indent="-317500" lvl="0" marL="457200" rtl="0" algn="l">
              <a:spcBef>
                <a:spcPts val="0"/>
              </a:spcBef>
              <a:spcAft>
                <a:spcPts val="0"/>
              </a:spcAft>
              <a:buSzPts val="1400"/>
              <a:buAutoNum type="arabicPeriod"/>
            </a:pPr>
            <a:r>
              <a:rPr lang="en-US"/>
              <a:t>Extracted and Analyzed Features affecting rent/square feet price</a:t>
            </a:r>
            <a:endParaRPr/>
          </a:p>
          <a:p>
            <a:pPr indent="-317500" lvl="0" marL="457200" rtl="0" algn="l">
              <a:spcBef>
                <a:spcPts val="0"/>
              </a:spcBef>
              <a:spcAft>
                <a:spcPts val="0"/>
              </a:spcAft>
              <a:buSzPts val="1400"/>
              <a:buAutoNum type="arabicPeriod"/>
            </a:pPr>
            <a:r>
              <a:rPr lang="en-US"/>
              <a:t>Random forest modeling by splitting our data into training and test data. And we would focus our visualizations and selections based on our testing data </a:t>
            </a:r>
            <a:endParaRPr/>
          </a:p>
          <a:p>
            <a:pPr indent="-317500" lvl="0" marL="457200" rtl="0" algn="l">
              <a:spcBef>
                <a:spcPts val="0"/>
              </a:spcBef>
              <a:spcAft>
                <a:spcPts val="0"/>
              </a:spcAft>
              <a:buSzPts val="1400"/>
              <a:buAutoNum type="arabicPeriod"/>
            </a:pPr>
            <a:r>
              <a:rPr lang="en-US"/>
              <a:t>Presenting </a:t>
            </a:r>
            <a:r>
              <a:rPr lang="en-US"/>
              <a:t>census</a:t>
            </a:r>
            <a:r>
              <a:rPr lang="en-US"/>
              <a:t> tracts within the recommended cities we have selected </a:t>
            </a:r>
            <a:endParaRPr/>
          </a:p>
        </p:txBody>
      </p:sp>
      <p:sp>
        <p:nvSpPr>
          <p:cNvPr id="101" name="Google Shape;101;g11d6c96a16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e487854b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Hwan</a:t>
            </a:r>
            <a:endParaRPr/>
          </a:p>
        </p:txBody>
      </p:sp>
      <p:sp>
        <p:nvSpPr>
          <p:cNvPr id="148" name="Google Shape;148;g11e487854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Yes</a:t>
            </a:r>
            <a:endParaRPr/>
          </a:p>
        </p:txBody>
      </p:sp>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YS</a:t>
            </a:r>
            <a:endParaRPr/>
          </a:p>
        </p:txBody>
      </p:sp>
      <p:sp>
        <p:nvSpPr>
          <p:cNvPr id="229" name="Google Shape;22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e14f98891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YS</a:t>
            </a:r>
            <a:endParaRPr/>
          </a:p>
        </p:txBody>
      </p:sp>
      <p:sp>
        <p:nvSpPr>
          <p:cNvPr id="239" name="Google Shape;239;g11e14f98891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e487854b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1e487854b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e14f988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e14f98891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1e14f98891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spTree>
      <p:nvGrpSpPr>
        <p:cNvPr id="12" name="Shape 12"/>
        <p:cNvGrpSpPr/>
        <p:nvPr/>
      </p:nvGrpSpPr>
      <p:grpSpPr>
        <a:xfrm>
          <a:off x="0" y="0"/>
          <a:ext cx="0" cy="0"/>
          <a:chOff x="0" y="0"/>
          <a:chExt cx="0" cy="0"/>
        </a:xfrm>
      </p:grpSpPr>
      <p:sp>
        <p:nvSpPr>
          <p:cNvPr id="13" name="Google Shape;13;p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4" name="Google Shape;14;p2"/>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A5A5A5"/>
                </a:solidFill>
                <a:latin typeface="Montserrat"/>
                <a:ea typeface="Montserrat"/>
                <a:cs typeface="Montserrat"/>
                <a:sym typeface="Montserrat"/>
              </a:defRPr>
            </a:lvl1pPr>
            <a:lvl2pPr indent="0" lvl="1" marL="0" algn="r">
              <a:spcBef>
                <a:spcPts val="0"/>
              </a:spcBef>
              <a:buNone/>
              <a:defRPr b="1" i="0" sz="1200" u="none" cap="none" strike="noStrike">
                <a:solidFill>
                  <a:srgbClr val="A5A5A5"/>
                </a:solidFill>
                <a:latin typeface="Montserrat"/>
                <a:ea typeface="Montserrat"/>
                <a:cs typeface="Montserrat"/>
                <a:sym typeface="Montserrat"/>
              </a:defRPr>
            </a:lvl2pPr>
            <a:lvl3pPr indent="0" lvl="2" marL="0" algn="r">
              <a:spcBef>
                <a:spcPts val="0"/>
              </a:spcBef>
              <a:buNone/>
              <a:defRPr b="1" i="0" sz="1200" u="none" cap="none" strike="noStrike">
                <a:solidFill>
                  <a:srgbClr val="A5A5A5"/>
                </a:solidFill>
                <a:latin typeface="Montserrat"/>
                <a:ea typeface="Montserrat"/>
                <a:cs typeface="Montserrat"/>
                <a:sym typeface="Montserrat"/>
              </a:defRPr>
            </a:lvl3pPr>
            <a:lvl4pPr indent="0" lvl="3" marL="0" algn="r">
              <a:spcBef>
                <a:spcPts val="0"/>
              </a:spcBef>
              <a:buNone/>
              <a:defRPr b="1" i="0" sz="1200" u="none" cap="none" strike="noStrike">
                <a:solidFill>
                  <a:srgbClr val="A5A5A5"/>
                </a:solidFill>
                <a:latin typeface="Montserrat"/>
                <a:ea typeface="Montserrat"/>
                <a:cs typeface="Montserrat"/>
                <a:sym typeface="Montserrat"/>
              </a:defRPr>
            </a:lvl4pPr>
            <a:lvl5pPr indent="0" lvl="4" marL="0" algn="r">
              <a:spcBef>
                <a:spcPts val="0"/>
              </a:spcBef>
              <a:buNone/>
              <a:defRPr b="1" i="0" sz="1200" u="none" cap="none" strike="noStrike">
                <a:solidFill>
                  <a:srgbClr val="A5A5A5"/>
                </a:solidFill>
                <a:latin typeface="Montserrat"/>
                <a:ea typeface="Montserrat"/>
                <a:cs typeface="Montserrat"/>
                <a:sym typeface="Montserrat"/>
              </a:defRPr>
            </a:lvl5pPr>
            <a:lvl6pPr indent="0" lvl="5" marL="0" algn="r">
              <a:spcBef>
                <a:spcPts val="0"/>
              </a:spcBef>
              <a:buNone/>
              <a:defRPr b="1" i="0" sz="1200" u="none" cap="none" strike="noStrike">
                <a:solidFill>
                  <a:srgbClr val="A5A5A5"/>
                </a:solidFill>
                <a:latin typeface="Montserrat"/>
                <a:ea typeface="Montserrat"/>
                <a:cs typeface="Montserrat"/>
                <a:sym typeface="Montserrat"/>
              </a:defRPr>
            </a:lvl6pPr>
            <a:lvl7pPr indent="0" lvl="6" marL="0" algn="r">
              <a:spcBef>
                <a:spcPts val="0"/>
              </a:spcBef>
              <a:buNone/>
              <a:defRPr b="1" i="0" sz="1200" u="none" cap="none" strike="noStrike">
                <a:solidFill>
                  <a:srgbClr val="A5A5A5"/>
                </a:solidFill>
                <a:latin typeface="Montserrat"/>
                <a:ea typeface="Montserrat"/>
                <a:cs typeface="Montserrat"/>
                <a:sym typeface="Montserrat"/>
              </a:defRPr>
            </a:lvl7pPr>
            <a:lvl8pPr indent="0" lvl="7" marL="0" algn="r">
              <a:spcBef>
                <a:spcPts val="0"/>
              </a:spcBef>
              <a:buNone/>
              <a:defRPr b="1" i="0" sz="1200" u="none" cap="none" strike="noStrike">
                <a:solidFill>
                  <a:srgbClr val="A5A5A5"/>
                </a:solidFill>
                <a:latin typeface="Montserrat"/>
                <a:ea typeface="Montserrat"/>
                <a:cs typeface="Montserrat"/>
                <a:sym typeface="Montserrat"/>
              </a:defRPr>
            </a:lvl8pPr>
            <a:lvl9pPr indent="0" lvl="8" marL="0" algn="r">
              <a:spcBef>
                <a:spcPts val="0"/>
              </a:spcBef>
              <a:buNone/>
              <a:defRPr b="1" i="0" sz="1200" u="none" cap="none" strike="noStrike">
                <a:solidFill>
                  <a:srgbClr val="A5A5A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7" showMasterSp="0">
  <p:cSld name="Portfolio 7">
    <p:spTree>
      <p:nvGrpSpPr>
        <p:cNvPr id="52" name="Shape 52"/>
        <p:cNvGrpSpPr/>
        <p:nvPr/>
      </p:nvGrpSpPr>
      <p:grpSpPr>
        <a:xfrm>
          <a:off x="0" y="0"/>
          <a:ext cx="0" cy="0"/>
          <a:chOff x="0" y="0"/>
          <a:chExt cx="0" cy="0"/>
        </a:xfrm>
      </p:grpSpPr>
      <p:sp>
        <p:nvSpPr>
          <p:cNvPr id="53" name="Google Shape;53;p11"/>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11"/>
          <p:cNvSpPr/>
          <p:nvPr>
            <p:ph idx="2" type="pic"/>
          </p:nvPr>
        </p:nvSpPr>
        <p:spPr>
          <a:xfrm>
            <a:off x="1683196" y="1538691"/>
            <a:ext cx="2420330" cy="24209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5" name="Google Shape;55;p11"/>
          <p:cNvSpPr/>
          <p:nvPr>
            <p:ph idx="3" type="pic"/>
          </p:nvPr>
        </p:nvSpPr>
        <p:spPr>
          <a:xfrm>
            <a:off x="4899712" y="1538691"/>
            <a:ext cx="2420330" cy="24209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6" name="Google Shape;56;p11"/>
          <p:cNvSpPr/>
          <p:nvPr>
            <p:ph idx="4" type="pic"/>
          </p:nvPr>
        </p:nvSpPr>
        <p:spPr>
          <a:xfrm>
            <a:off x="8128622" y="1538691"/>
            <a:ext cx="2420330" cy="24209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7" name="Google Shape;57;p11"/>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Infographic">
  <p:cSld name="Map Infographic">
    <p:spTree>
      <p:nvGrpSpPr>
        <p:cNvPr id="58" name="Shape 58"/>
        <p:cNvGrpSpPr/>
        <p:nvPr/>
      </p:nvGrpSpPr>
      <p:grpSpPr>
        <a:xfrm>
          <a:off x="0" y="0"/>
          <a:ext cx="0" cy="0"/>
          <a:chOff x="0" y="0"/>
          <a:chExt cx="0" cy="0"/>
        </a:xfrm>
      </p:grpSpPr>
      <p:sp>
        <p:nvSpPr>
          <p:cNvPr id="59" name="Google Shape;59;p12"/>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A5A5A5"/>
                </a:solidFill>
                <a:latin typeface="Montserrat"/>
                <a:ea typeface="Montserrat"/>
                <a:cs typeface="Montserrat"/>
                <a:sym typeface="Montserrat"/>
              </a:defRPr>
            </a:lvl1pPr>
            <a:lvl2pPr indent="0" lvl="1" marL="0" algn="r">
              <a:spcBef>
                <a:spcPts val="0"/>
              </a:spcBef>
              <a:buNone/>
              <a:defRPr b="1" i="0" sz="1200" u="none" cap="none" strike="noStrike">
                <a:solidFill>
                  <a:srgbClr val="A5A5A5"/>
                </a:solidFill>
                <a:latin typeface="Montserrat"/>
                <a:ea typeface="Montserrat"/>
                <a:cs typeface="Montserrat"/>
                <a:sym typeface="Montserrat"/>
              </a:defRPr>
            </a:lvl2pPr>
            <a:lvl3pPr indent="0" lvl="2" marL="0" algn="r">
              <a:spcBef>
                <a:spcPts val="0"/>
              </a:spcBef>
              <a:buNone/>
              <a:defRPr b="1" i="0" sz="1200" u="none" cap="none" strike="noStrike">
                <a:solidFill>
                  <a:srgbClr val="A5A5A5"/>
                </a:solidFill>
                <a:latin typeface="Montserrat"/>
                <a:ea typeface="Montserrat"/>
                <a:cs typeface="Montserrat"/>
                <a:sym typeface="Montserrat"/>
              </a:defRPr>
            </a:lvl3pPr>
            <a:lvl4pPr indent="0" lvl="3" marL="0" algn="r">
              <a:spcBef>
                <a:spcPts val="0"/>
              </a:spcBef>
              <a:buNone/>
              <a:defRPr b="1" i="0" sz="1200" u="none" cap="none" strike="noStrike">
                <a:solidFill>
                  <a:srgbClr val="A5A5A5"/>
                </a:solidFill>
                <a:latin typeface="Montserrat"/>
                <a:ea typeface="Montserrat"/>
                <a:cs typeface="Montserrat"/>
                <a:sym typeface="Montserrat"/>
              </a:defRPr>
            </a:lvl4pPr>
            <a:lvl5pPr indent="0" lvl="4" marL="0" algn="r">
              <a:spcBef>
                <a:spcPts val="0"/>
              </a:spcBef>
              <a:buNone/>
              <a:defRPr b="1" i="0" sz="1200" u="none" cap="none" strike="noStrike">
                <a:solidFill>
                  <a:srgbClr val="A5A5A5"/>
                </a:solidFill>
                <a:latin typeface="Montserrat"/>
                <a:ea typeface="Montserrat"/>
                <a:cs typeface="Montserrat"/>
                <a:sym typeface="Montserrat"/>
              </a:defRPr>
            </a:lvl5pPr>
            <a:lvl6pPr indent="0" lvl="5" marL="0" algn="r">
              <a:spcBef>
                <a:spcPts val="0"/>
              </a:spcBef>
              <a:buNone/>
              <a:defRPr b="1" i="0" sz="1200" u="none" cap="none" strike="noStrike">
                <a:solidFill>
                  <a:srgbClr val="A5A5A5"/>
                </a:solidFill>
                <a:latin typeface="Montserrat"/>
                <a:ea typeface="Montserrat"/>
                <a:cs typeface="Montserrat"/>
                <a:sym typeface="Montserrat"/>
              </a:defRPr>
            </a:lvl6pPr>
            <a:lvl7pPr indent="0" lvl="6" marL="0" algn="r">
              <a:spcBef>
                <a:spcPts val="0"/>
              </a:spcBef>
              <a:buNone/>
              <a:defRPr b="1" i="0" sz="1200" u="none" cap="none" strike="noStrike">
                <a:solidFill>
                  <a:srgbClr val="A5A5A5"/>
                </a:solidFill>
                <a:latin typeface="Montserrat"/>
                <a:ea typeface="Montserrat"/>
                <a:cs typeface="Montserrat"/>
                <a:sym typeface="Montserrat"/>
              </a:defRPr>
            </a:lvl7pPr>
            <a:lvl8pPr indent="0" lvl="7" marL="0" algn="r">
              <a:spcBef>
                <a:spcPts val="0"/>
              </a:spcBef>
              <a:buNone/>
              <a:defRPr b="1" i="0" sz="1200" u="none" cap="none" strike="noStrike">
                <a:solidFill>
                  <a:srgbClr val="A5A5A5"/>
                </a:solidFill>
                <a:latin typeface="Montserrat"/>
                <a:ea typeface="Montserrat"/>
                <a:cs typeface="Montserrat"/>
                <a:sym typeface="Montserrat"/>
              </a:defRPr>
            </a:lvl8pPr>
            <a:lvl9pPr indent="0" lvl="8" marL="0" algn="r">
              <a:spcBef>
                <a:spcPts val="0"/>
              </a:spcBef>
              <a:buNone/>
              <a:defRPr b="1" i="0" sz="1200" u="none" cap="none" strike="noStrike">
                <a:solidFill>
                  <a:srgbClr val="A5A5A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12"/>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61">
  <p:cSld name="p61">
    <p:spTree>
      <p:nvGrpSpPr>
        <p:cNvPr id="61" name="Shape 61"/>
        <p:cNvGrpSpPr/>
        <p:nvPr/>
      </p:nvGrpSpPr>
      <p:grpSpPr>
        <a:xfrm>
          <a:off x="0" y="0"/>
          <a:ext cx="0" cy="0"/>
          <a:chOff x="0" y="0"/>
          <a:chExt cx="0" cy="0"/>
        </a:xfrm>
      </p:grpSpPr>
      <p:sp>
        <p:nvSpPr>
          <p:cNvPr id="62" name="Google Shape;62;p13"/>
          <p:cNvSpPr/>
          <p:nvPr>
            <p:ph idx="2" type="pic"/>
          </p:nvPr>
        </p:nvSpPr>
        <p:spPr>
          <a:xfrm>
            <a:off x="993644" y="980380"/>
            <a:ext cx="3432000" cy="4897200"/>
          </a:xfrm>
          <a:prstGeom prst="rect">
            <a:avLst/>
          </a:prstGeom>
          <a:solidFill>
            <a:srgbClr val="D8D8D8"/>
          </a:solidFill>
          <a:ln>
            <a:noFill/>
          </a:ln>
        </p:spPr>
        <p:txBody>
          <a:bodyPr anchorCtr="0" anchor="ctr" bIns="50800" lIns="50800" spcFirstLastPara="1" rIns="50800" wrap="square" tIns="50800">
            <a:noAutofit/>
          </a:bodyPr>
          <a:lstStyle>
            <a:lvl1pPr lvl="0"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1pPr>
            <a:lvl2pPr lvl="1"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2pPr>
            <a:lvl3pPr lvl="2"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3pPr>
            <a:lvl4pPr lvl="3"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4pPr>
            <a:lvl5pPr lvl="4"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5pPr>
            <a:lvl6pPr lvl="5"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6pPr>
            <a:lvl7pPr lvl="6"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7pPr>
            <a:lvl8pPr lvl="7"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8pPr>
            <a:lvl9pPr lvl="8" marR="0" rtl="0" algn="l">
              <a:lnSpc>
                <a:spcPct val="100000"/>
              </a:lnSpc>
              <a:spcBef>
                <a:spcPts val="1950"/>
              </a:spcBef>
              <a:spcAft>
                <a:spcPts val="0"/>
              </a:spcAft>
              <a:buClr>
                <a:srgbClr val="000000"/>
              </a:buClr>
              <a:buSzPts val="1463"/>
              <a:buFont typeface="Montserrat"/>
              <a:buChar char="•"/>
              <a:defRPr b="0" i="0" sz="1950"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Image" showMasterSp="0">
  <p:cSld name="Wide Image">
    <p:spTree>
      <p:nvGrpSpPr>
        <p:cNvPr id="16" name="Shape 16"/>
        <p:cNvGrpSpPr/>
        <p:nvPr/>
      </p:nvGrpSpPr>
      <p:grpSpPr>
        <a:xfrm>
          <a:off x="0" y="0"/>
          <a:ext cx="0" cy="0"/>
          <a:chOff x="0" y="0"/>
          <a:chExt cx="0" cy="0"/>
        </a:xfrm>
      </p:grpSpPr>
      <p:sp>
        <p:nvSpPr>
          <p:cNvPr id="17" name="Google Shape;17;p3"/>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3"/>
          <p:cNvSpPr/>
          <p:nvPr>
            <p:ph idx="2" type="pic"/>
          </p:nvPr>
        </p:nvSpPr>
        <p:spPr>
          <a:xfrm>
            <a:off x="0" y="1295400"/>
            <a:ext cx="1219200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9" name="Google Shape;19;p3"/>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l Image" showMasterSp="0">
  <p:cSld name="Tall Image">
    <p:spTree>
      <p:nvGrpSpPr>
        <p:cNvPr id="20" name="Shape 20"/>
        <p:cNvGrpSpPr/>
        <p:nvPr/>
      </p:nvGrpSpPr>
      <p:grpSpPr>
        <a:xfrm>
          <a:off x="0" y="0"/>
          <a:ext cx="0" cy="0"/>
          <a:chOff x="0" y="0"/>
          <a:chExt cx="0" cy="0"/>
        </a:xfrm>
      </p:grpSpPr>
      <p:sp>
        <p:nvSpPr>
          <p:cNvPr id="21" name="Google Shape;21;p4"/>
          <p:cNvSpPr/>
          <p:nvPr>
            <p:ph idx="2" type="pic"/>
          </p:nvPr>
        </p:nvSpPr>
        <p:spPr>
          <a:xfrm>
            <a:off x="-7938" y="0"/>
            <a:ext cx="3858419"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2" name="Google Shape;22;p4"/>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4"/>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Image 1" showMasterSp="0">
  <p:cSld name="Team Image 1">
    <p:spTree>
      <p:nvGrpSpPr>
        <p:cNvPr id="24" name="Shape 24"/>
        <p:cNvGrpSpPr/>
        <p:nvPr/>
      </p:nvGrpSpPr>
      <p:grpSpPr>
        <a:xfrm>
          <a:off x="0" y="0"/>
          <a:ext cx="0" cy="0"/>
          <a:chOff x="0" y="0"/>
          <a:chExt cx="0" cy="0"/>
        </a:xfrm>
      </p:grpSpPr>
      <p:sp>
        <p:nvSpPr>
          <p:cNvPr id="25" name="Google Shape;25;p5"/>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5"/>
          <p:cNvSpPr/>
          <p:nvPr>
            <p:ph idx="2" type="pic"/>
          </p:nvPr>
        </p:nvSpPr>
        <p:spPr>
          <a:xfrm>
            <a:off x="1701007" y="2125663"/>
            <a:ext cx="1754188" cy="17549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7" name="Google Shape;27;p5"/>
          <p:cNvSpPr/>
          <p:nvPr>
            <p:ph idx="3" type="pic"/>
          </p:nvPr>
        </p:nvSpPr>
        <p:spPr>
          <a:xfrm>
            <a:off x="4045545" y="2125663"/>
            <a:ext cx="1754188" cy="17549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8" name="Google Shape;28;p5"/>
          <p:cNvSpPr/>
          <p:nvPr>
            <p:ph idx="4" type="pic"/>
          </p:nvPr>
        </p:nvSpPr>
        <p:spPr>
          <a:xfrm>
            <a:off x="6389720" y="2125663"/>
            <a:ext cx="1754188" cy="17549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9" name="Google Shape;29;p5"/>
          <p:cNvSpPr/>
          <p:nvPr>
            <p:ph idx="5" type="pic"/>
          </p:nvPr>
        </p:nvSpPr>
        <p:spPr>
          <a:xfrm>
            <a:off x="8734259" y="2125663"/>
            <a:ext cx="1754188" cy="17549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0" name="Google Shape;30;p5"/>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ogo" type="tx">
  <p:cSld name="TITLE_AND_BODY">
    <p:spTree>
      <p:nvGrpSpPr>
        <p:cNvPr id="31" name="Shape 31"/>
        <p:cNvGrpSpPr/>
        <p:nvPr/>
      </p:nvGrpSpPr>
      <p:grpSpPr>
        <a:xfrm>
          <a:off x="0" y="0"/>
          <a:ext cx="0" cy="0"/>
          <a:chOff x="0" y="0"/>
          <a:chExt cx="0" cy="0"/>
        </a:xfrm>
      </p:grpSpPr>
      <p:sp>
        <p:nvSpPr>
          <p:cNvPr id="32" name="Google Shape;32;p6"/>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6"/>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ide Image" showMasterSp="0">
  <p:cSld name="1_Wide Image">
    <p:spTree>
      <p:nvGrpSpPr>
        <p:cNvPr id="34" name="Shape 34"/>
        <p:cNvGrpSpPr/>
        <p:nvPr/>
      </p:nvGrpSpPr>
      <p:grpSpPr>
        <a:xfrm>
          <a:off x="0" y="0"/>
          <a:ext cx="0" cy="0"/>
          <a:chOff x="0" y="0"/>
          <a:chExt cx="0" cy="0"/>
        </a:xfrm>
      </p:grpSpPr>
      <p:sp>
        <p:nvSpPr>
          <p:cNvPr id="35" name="Google Shape;35;p7"/>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7"/>
          <p:cNvSpPr/>
          <p:nvPr>
            <p:ph idx="2" type="pic"/>
          </p:nvPr>
        </p:nvSpPr>
        <p:spPr>
          <a:xfrm>
            <a:off x="0" y="3810000"/>
            <a:ext cx="1219200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7" name="Google Shape;37;p7"/>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9 Image Single" showMasterSp="0">
  <p:cSld name="16:9 Image Single">
    <p:spTree>
      <p:nvGrpSpPr>
        <p:cNvPr id="38" name="Shape 38"/>
        <p:cNvGrpSpPr/>
        <p:nvPr/>
      </p:nvGrpSpPr>
      <p:grpSpPr>
        <a:xfrm>
          <a:off x="0" y="0"/>
          <a:ext cx="0" cy="0"/>
          <a:chOff x="0" y="0"/>
          <a:chExt cx="0" cy="0"/>
        </a:xfrm>
      </p:grpSpPr>
      <p:sp>
        <p:nvSpPr>
          <p:cNvPr id="39" name="Google Shape;39;p8"/>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8"/>
          <p:cNvSpPr/>
          <p:nvPr>
            <p:ph idx="2" type="pic"/>
          </p:nvPr>
        </p:nvSpPr>
        <p:spPr>
          <a:xfrm>
            <a:off x="1409700" y="1028700"/>
            <a:ext cx="3836194" cy="21574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1" name="Google Shape;41;p8"/>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l with 3 Images" showMasterSp="0">
  <p:cSld name="Tall with 3 Images">
    <p:spTree>
      <p:nvGrpSpPr>
        <p:cNvPr id="42" name="Shape 42"/>
        <p:cNvGrpSpPr/>
        <p:nvPr/>
      </p:nvGrpSpPr>
      <p:grpSpPr>
        <a:xfrm>
          <a:off x="0" y="0"/>
          <a:ext cx="0" cy="0"/>
          <a:chOff x="0" y="0"/>
          <a:chExt cx="0" cy="0"/>
        </a:xfrm>
      </p:grpSpPr>
      <p:sp>
        <p:nvSpPr>
          <p:cNvPr id="43" name="Google Shape;43;p9"/>
          <p:cNvSpPr/>
          <p:nvPr>
            <p:ph idx="2" type="pic"/>
          </p:nvPr>
        </p:nvSpPr>
        <p:spPr>
          <a:xfrm>
            <a:off x="-7938" y="0"/>
            <a:ext cx="6103938"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4" name="Google Shape;44;p9"/>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9"/>
          <p:cNvSpPr/>
          <p:nvPr>
            <p:ph idx="3" type="pic"/>
          </p:nvPr>
        </p:nvSpPr>
        <p:spPr>
          <a:xfrm>
            <a:off x="6827012" y="2545556"/>
            <a:ext cx="1767681" cy="176768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6" name="Google Shape;46;p9"/>
          <p:cNvSpPr/>
          <p:nvPr>
            <p:ph idx="4" type="pic"/>
          </p:nvPr>
        </p:nvSpPr>
        <p:spPr>
          <a:xfrm>
            <a:off x="9197959" y="2545556"/>
            <a:ext cx="1767681" cy="176768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47" name="Google Shape;47;p9"/>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1" showMasterSp="0">
  <p:cSld name="Portfolio 1">
    <p:spTree>
      <p:nvGrpSpPr>
        <p:cNvPr id="48" name="Shape 48"/>
        <p:cNvGrpSpPr/>
        <p:nvPr/>
      </p:nvGrpSpPr>
      <p:grpSpPr>
        <a:xfrm>
          <a:off x="0" y="0"/>
          <a:ext cx="0" cy="0"/>
          <a:chOff x="0" y="0"/>
          <a:chExt cx="0" cy="0"/>
        </a:xfrm>
      </p:grpSpPr>
      <p:sp>
        <p:nvSpPr>
          <p:cNvPr id="49" name="Google Shape;49;p10"/>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A5A5A5"/>
                </a:solidFill>
              </a:defRPr>
            </a:lvl1pPr>
            <a:lvl2pPr indent="0" lvl="1" marL="0" algn="r">
              <a:spcBef>
                <a:spcPts val="0"/>
              </a:spcBef>
              <a:buNone/>
              <a:defRPr b="1" sz="1200">
                <a:solidFill>
                  <a:srgbClr val="A5A5A5"/>
                </a:solidFill>
              </a:defRPr>
            </a:lvl2pPr>
            <a:lvl3pPr indent="0" lvl="2" marL="0" algn="r">
              <a:spcBef>
                <a:spcPts val="0"/>
              </a:spcBef>
              <a:buNone/>
              <a:defRPr b="1" sz="1200">
                <a:solidFill>
                  <a:srgbClr val="A5A5A5"/>
                </a:solidFill>
              </a:defRPr>
            </a:lvl3pPr>
            <a:lvl4pPr indent="0" lvl="3" marL="0" algn="r">
              <a:spcBef>
                <a:spcPts val="0"/>
              </a:spcBef>
              <a:buNone/>
              <a:defRPr b="1" sz="1200">
                <a:solidFill>
                  <a:srgbClr val="A5A5A5"/>
                </a:solidFill>
              </a:defRPr>
            </a:lvl4pPr>
            <a:lvl5pPr indent="0" lvl="4" marL="0" algn="r">
              <a:spcBef>
                <a:spcPts val="0"/>
              </a:spcBef>
              <a:buNone/>
              <a:defRPr b="1" sz="1200">
                <a:solidFill>
                  <a:srgbClr val="A5A5A5"/>
                </a:solidFill>
              </a:defRPr>
            </a:lvl5pPr>
            <a:lvl6pPr indent="0" lvl="5" marL="0" algn="r">
              <a:spcBef>
                <a:spcPts val="0"/>
              </a:spcBef>
              <a:buNone/>
              <a:defRPr b="1" sz="1200">
                <a:solidFill>
                  <a:srgbClr val="A5A5A5"/>
                </a:solidFill>
              </a:defRPr>
            </a:lvl6pPr>
            <a:lvl7pPr indent="0" lvl="6" marL="0" algn="r">
              <a:spcBef>
                <a:spcPts val="0"/>
              </a:spcBef>
              <a:buNone/>
              <a:defRPr b="1" sz="1200">
                <a:solidFill>
                  <a:srgbClr val="A5A5A5"/>
                </a:solidFill>
              </a:defRPr>
            </a:lvl7pPr>
            <a:lvl8pPr indent="0" lvl="7" marL="0" algn="r">
              <a:spcBef>
                <a:spcPts val="0"/>
              </a:spcBef>
              <a:buNone/>
              <a:defRPr b="1" sz="1200">
                <a:solidFill>
                  <a:srgbClr val="A5A5A5"/>
                </a:solidFill>
              </a:defRPr>
            </a:lvl8pPr>
            <a:lvl9pPr indent="0" lvl="8" marL="0" algn="r">
              <a:spcBef>
                <a:spcPts val="0"/>
              </a:spcBef>
              <a:buNone/>
              <a:defRPr b="1" sz="1200">
                <a:solidFill>
                  <a:srgbClr val="A5A5A5"/>
                </a:solidFil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10"/>
          <p:cNvSpPr/>
          <p:nvPr>
            <p:ph idx="2" type="pic"/>
          </p:nvPr>
        </p:nvSpPr>
        <p:spPr>
          <a:xfrm>
            <a:off x="4491699" y="1081645"/>
            <a:ext cx="7711431" cy="433768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51" name="Google Shape;51;p10"/>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A5A5A5"/>
                </a:solidFill>
                <a:latin typeface="Montserrat"/>
                <a:ea typeface="Montserrat"/>
                <a:cs typeface="Montserrat"/>
                <a:sym typeface="Montserrat"/>
              </a:defRPr>
            </a:lvl1pPr>
            <a:lvl2pPr indent="0" lvl="1" marL="0" marR="0" rtl="0" algn="r">
              <a:spcBef>
                <a:spcPts val="0"/>
              </a:spcBef>
              <a:buNone/>
              <a:defRPr b="1" i="0" sz="1200" u="none" cap="none" strike="noStrike">
                <a:solidFill>
                  <a:srgbClr val="A5A5A5"/>
                </a:solidFill>
                <a:latin typeface="Montserrat"/>
                <a:ea typeface="Montserrat"/>
                <a:cs typeface="Montserrat"/>
                <a:sym typeface="Montserrat"/>
              </a:defRPr>
            </a:lvl2pPr>
            <a:lvl3pPr indent="0" lvl="2" marL="0" marR="0" rtl="0" algn="r">
              <a:spcBef>
                <a:spcPts val="0"/>
              </a:spcBef>
              <a:buNone/>
              <a:defRPr b="1" i="0" sz="1200" u="none" cap="none" strike="noStrike">
                <a:solidFill>
                  <a:srgbClr val="A5A5A5"/>
                </a:solidFill>
                <a:latin typeface="Montserrat"/>
                <a:ea typeface="Montserrat"/>
                <a:cs typeface="Montserrat"/>
                <a:sym typeface="Montserrat"/>
              </a:defRPr>
            </a:lvl3pPr>
            <a:lvl4pPr indent="0" lvl="3" marL="0" marR="0" rtl="0" algn="r">
              <a:spcBef>
                <a:spcPts val="0"/>
              </a:spcBef>
              <a:buNone/>
              <a:defRPr b="1" i="0" sz="1200" u="none" cap="none" strike="noStrike">
                <a:solidFill>
                  <a:srgbClr val="A5A5A5"/>
                </a:solidFill>
                <a:latin typeface="Montserrat"/>
                <a:ea typeface="Montserrat"/>
                <a:cs typeface="Montserrat"/>
                <a:sym typeface="Montserrat"/>
              </a:defRPr>
            </a:lvl4pPr>
            <a:lvl5pPr indent="0" lvl="4" marL="0" marR="0" rtl="0" algn="r">
              <a:spcBef>
                <a:spcPts val="0"/>
              </a:spcBef>
              <a:buNone/>
              <a:defRPr b="1" i="0" sz="1200" u="none" cap="none" strike="noStrike">
                <a:solidFill>
                  <a:srgbClr val="A5A5A5"/>
                </a:solidFill>
                <a:latin typeface="Montserrat"/>
                <a:ea typeface="Montserrat"/>
                <a:cs typeface="Montserrat"/>
                <a:sym typeface="Montserrat"/>
              </a:defRPr>
            </a:lvl5pPr>
            <a:lvl6pPr indent="0" lvl="5" marL="0" marR="0" rtl="0" algn="r">
              <a:spcBef>
                <a:spcPts val="0"/>
              </a:spcBef>
              <a:buNone/>
              <a:defRPr b="1" i="0" sz="1200" u="none" cap="none" strike="noStrike">
                <a:solidFill>
                  <a:srgbClr val="A5A5A5"/>
                </a:solidFill>
                <a:latin typeface="Montserrat"/>
                <a:ea typeface="Montserrat"/>
                <a:cs typeface="Montserrat"/>
                <a:sym typeface="Montserrat"/>
              </a:defRPr>
            </a:lvl6pPr>
            <a:lvl7pPr indent="0" lvl="6" marL="0" marR="0" rtl="0" algn="r">
              <a:spcBef>
                <a:spcPts val="0"/>
              </a:spcBef>
              <a:buNone/>
              <a:defRPr b="1" i="0" sz="1200" u="none" cap="none" strike="noStrike">
                <a:solidFill>
                  <a:srgbClr val="A5A5A5"/>
                </a:solidFill>
                <a:latin typeface="Montserrat"/>
                <a:ea typeface="Montserrat"/>
                <a:cs typeface="Montserrat"/>
                <a:sym typeface="Montserrat"/>
              </a:defRPr>
            </a:lvl7pPr>
            <a:lvl8pPr indent="0" lvl="7" marL="0" marR="0" rtl="0" algn="r">
              <a:spcBef>
                <a:spcPts val="0"/>
              </a:spcBef>
              <a:buNone/>
              <a:defRPr b="1" i="0" sz="1200" u="none" cap="none" strike="noStrike">
                <a:solidFill>
                  <a:srgbClr val="A5A5A5"/>
                </a:solidFill>
                <a:latin typeface="Montserrat"/>
                <a:ea typeface="Montserrat"/>
                <a:cs typeface="Montserrat"/>
                <a:sym typeface="Montserrat"/>
              </a:defRPr>
            </a:lvl8pPr>
            <a:lvl9pPr indent="0" lvl="8" marL="0" marR="0" rtl="0" algn="r">
              <a:spcBef>
                <a:spcPts val="0"/>
              </a:spcBef>
              <a:buNone/>
              <a:defRPr b="1" i="0" sz="1200" u="none" cap="none" strike="noStrike">
                <a:solidFill>
                  <a:srgbClr val="A5A5A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txBox="1"/>
          <p:nvPr>
            <p:ph idx="11" type="ftr"/>
          </p:nvPr>
        </p:nvSpPr>
        <p:spPr>
          <a:xfrm>
            <a:off x="266700" y="6287868"/>
            <a:ext cx="2293620" cy="34153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A5A5A5"/>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400"/>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gallery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hyperlink" Target="https://www.neighborhoodscout.com" TargetMode="External"/><Relationship Id="rId5" Type="http://schemas.openxmlformats.org/officeDocument/2006/relationships/hyperlink" Target="https://datausa.io" TargetMode="External"/><Relationship Id="rId6" Type="http://schemas.openxmlformats.org/officeDocument/2006/relationships/hyperlink" Target="https://ycharts.com/indicato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ph idx="2" type="pic"/>
          </p:nvPr>
        </p:nvPicPr>
        <p:blipFill rotWithShape="1">
          <a:blip r:embed="rId3">
            <a:alphaModFix/>
          </a:blip>
          <a:srcRect b="0" l="56" r="57" t="0"/>
          <a:stretch/>
        </p:blipFill>
        <p:spPr>
          <a:xfrm>
            <a:off x="0" y="-12"/>
            <a:ext cx="12192000" cy="6858000"/>
          </a:xfrm>
          <a:prstGeom prst="rect">
            <a:avLst/>
          </a:prstGeom>
          <a:noFill/>
          <a:ln>
            <a:noFill/>
          </a:ln>
        </p:spPr>
      </p:pic>
      <p:sp>
        <p:nvSpPr>
          <p:cNvPr id="68" name="Google Shape;68;p14"/>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69" name="Google Shape;69;p14"/>
          <p:cNvSpPr/>
          <p:nvPr/>
        </p:nvSpPr>
        <p:spPr>
          <a:xfrm>
            <a:off x="0" y="4302100"/>
            <a:ext cx="12192000" cy="548100"/>
          </a:xfrm>
          <a:prstGeom prst="roundRect">
            <a:avLst>
              <a:gd fmla="val 0" name="adj"/>
            </a:avLst>
          </a:prstGeom>
          <a:gradFill>
            <a:gsLst>
              <a:gs pos="0">
                <a:schemeClr val="dk2"/>
              </a:gs>
              <a:gs pos="46000">
                <a:srgbClr val="179FAD">
                  <a:alpha val="40000"/>
                </a:srgbClr>
              </a:gs>
              <a:gs pos="100000">
                <a:srgbClr val="0D9299">
                  <a:alpha val="80000"/>
                </a:srgbClr>
              </a:gs>
            </a:gsLst>
            <a:path path="circle">
              <a:fillToRect l="100%" t="100%"/>
            </a:path>
            <a:tileRect b="-100%" r="-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70" name="Google Shape;70;p14"/>
          <p:cNvSpPr/>
          <p:nvPr/>
        </p:nvSpPr>
        <p:spPr>
          <a:xfrm>
            <a:off x="1337550" y="2766800"/>
            <a:ext cx="8763000" cy="1593600"/>
          </a:xfrm>
          <a:prstGeom prst="rect">
            <a:avLst/>
          </a:prstGeom>
          <a:noFill/>
          <a:ln>
            <a:noFill/>
          </a:ln>
        </p:spPr>
        <p:txBody>
          <a:bodyPr anchorCtr="0" anchor="ctr" bIns="25400" lIns="25400" spcFirstLastPara="1" rIns="25400" wrap="square" tIns="25400">
            <a:noAutofit/>
          </a:bodyPr>
          <a:lstStyle/>
          <a:p>
            <a:pPr indent="0" lvl="0" marL="0" marR="0" rtl="0" algn="l">
              <a:lnSpc>
                <a:spcPct val="60000"/>
              </a:lnSpc>
              <a:spcBef>
                <a:spcPts val="0"/>
              </a:spcBef>
              <a:spcAft>
                <a:spcPts val="0"/>
              </a:spcAft>
              <a:buNone/>
            </a:pPr>
            <a:r>
              <a:t/>
            </a:r>
            <a:endParaRPr b="1" sz="4400">
              <a:solidFill>
                <a:schemeClr val="accent3"/>
              </a:solidFill>
              <a:latin typeface="Montserrat"/>
              <a:ea typeface="Montserrat"/>
              <a:cs typeface="Montserrat"/>
              <a:sym typeface="Montserrat"/>
            </a:endParaRPr>
          </a:p>
          <a:p>
            <a:pPr indent="0" lvl="0" marL="0" rtl="0" algn="ctr">
              <a:lnSpc>
                <a:spcPct val="115000"/>
              </a:lnSpc>
              <a:spcBef>
                <a:spcPts val="1500"/>
              </a:spcBef>
              <a:spcAft>
                <a:spcPts val="0"/>
              </a:spcAft>
              <a:buNone/>
            </a:pPr>
            <a:r>
              <a:rPr b="1" lang="en-US" sz="3600">
                <a:solidFill>
                  <a:schemeClr val="lt1"/>
                </a:solidFill>
                <a:highlight>
                  <a:schemeClr val="accent6"/>
                </a:highlight>
                <a:latin typeface="Montserrat"/>
                <a:ea typeface="Montserrat"/>
                <a:cs typeface="Montserrat"/>
                <a:sym typeface="Montserrat"/>
              </a:rPr>
              <a:t> Data Driven Real Estate Decisions  to Maximize ROI</a:t>
            </a:r>
            <a:endParaRPr b="1" sz="3600">
              <a:solidFill>
                <a:schemeClr val="lt1"/>
              </a:solidFill>
              <a:highlight>
                <a:schemeClr val="accent6"/>
              </a:highlight>
              <a:latin typeface="Montserrat"/>
              <a:ea typeface="Montserrat"/>
              <a:cs typeface="Montserrat"/>
              <a:sym typeface="Montserrat"/>
            </a:endParaRPr>
          </a:p>
          <a:p>
            <a:pPr indent="0" lvl="0" marL="0" marR="0" rtl="0" algn="l">
              <a:lnSpc>
                <a:spcPct val="60000"/>
              </a:lnSpc>
              <a:spcBef>
                <a:spcPts val="0"/>
              </a:spcBef>
              <a:spcAft>
                <a:spcPts val="0"/>
              </a:spcAft>
              <a:buNone/>
            </a:pPr>
            <a:r>
              <a:t/>
            </a:r>
            <a:endParaRPr b="1" sz="5400">
              <a:solidFill>
                <a:schemeClr val="accent3"/>
              </a:solidFill>
              <a:latin typeface="Montserrat"/>
              <a:ea typeface="Montserrat"/>
              <a:cs typeface="Montserrat"/>
              <a:sym typeface="Montserrat"/>
            </a:endParaRPr>
          </a:p>
        </p:txBody>
      </p:sp>
      <p:cxnSp>
        <p:nvCxnSpPr>
          <p:cNvPr id="71" name="Google Shape;71;p14"/>
          <p:cNvCxnSpPr/>
          <p:nvPr/>
        </p:nvCxnSpPr>
        <p:spPr>
          <a:xfrm>
            <a:off x="3066049" y="4240476"/>
            <a:ext cx="5867100" cy="0"/>
          </a:xfrm>
          <a:prstGeom prst="straightConnector1">
            <a:avLst/>
          </a:prstGeom>
          <a:noFill/>
          <a:ln cap="flat" cmpd="sng" w="50800">
            <a:solidFill>
              <a:srgbClr val="FFFFFF"/>
            </a:solidFill>
            <a:prstDash val="solid"/>
            <a:miter lim="400000"/>
            <a:headEnd len="sm" w="sm" type="none"/>
            <a:tailEnd len="sm" w="sm" type="none"/>
          </a:ln>
        </p:spPr>
      </p:cxnSp>
      <p:sp>
        <p:nvSpPr>
          <p:cNvPr id="72" name="Google Shape;72;p14"/>
          <p:cNvSpPr/>
          <p:nvPr/>
        </p:nvSpPr>
        <p:spPr>
          <a:xfrm>
            <a:off x="1014700" y="4442050"/>
            <a:ext cx="10473600" cy="548100"/>
          </a:xfrm>
          <a:prstGeom prst="rect">
            <a:avLst/>
          </a:prstGeom>
          <a:noFill/>
          <a:ln>
            <a:noFill/>
          </a:ln>
        </p:spPr>
        <p:txBody>
          <a:bodyPr anchorCtr="0" anchor="ctr" bIns="25400" lIns="25400" spcFirstLastPara="1" rIns="25400" wrap="square" tIns="25400">
            <a:noAutofit/>
          </a:bodyPr>
          <a:lstStyle/>
          <a:p>
            <a:pPr indent="0" lvl="0" marL="0" rtl="0" algn="ctr">
              <a:spcBef>
                <a:spcPts val="0"/>
              </a:spcBef>
              <a:spcAft>
                <a:spcPts val="0"/>
              </a:spcAft>
              <a:buNone/>
            </a:pPr>
            <a:r>
              <a:rPr b="1" lang="en-US" sz="1600">
                <a:solidFill>
                  <a:schemeClr val="lt2"/>
                </a:solidFill>
                <a:latin typeface="Century Gothic"/>
                <a:ea typeface="Century Gothic"/>
                <a:cs typeface="Century Gothic"/>
                <a:sym typeface="Century Gothic"/>
              </a:rPr>
              <a:t>Team 1: Antonius Raharja, Edwin Wu, Kyunghwan Kim, Rizabek Zhumkenov, Vania Ibrahim, Yang Song  </a:t>
            </a:r>
            <a:endParaRPr b="1" sz="1600">
              <a:solidFill>
                <a:schemeClr val="lt2"/>
              </a:solidFill>
              <a:latin typeface="Century Gothic"/>
              <a:ea typeface="Century Gothic"/>
              <a:cs typeface="Century Gothic"/>
              <a:sym typeface="Century Gothic"/>
            </a:endParaRPr>
          </a:p>
          <a:p>
            <a:pPr indent="0" lvl="0" marL="0" marR="0" rtl="0" algn="l">
              <a:lnSpc>
                <a:spcPct val="120000"/>
              </a:lnSpc>
              <a:spcBef>
                <a:spcPts val="0"/>
              </a:spcBef>
              <a:spcAft>
                <a:spcPts val="0"/>
              </a:spcAft>
              <a:buNone/>
            </a:pPr>
            <a:r>
              <a:t/>
            </a:r>
            <a:endParaRPr>
              <a:solidFill>
                <a:schemeClr val="lt1"/>
              </a:solidFill>
              <a:latin typeface="Montserrat"/>
              <a:ea typeface="Montserrat"/>
              <a:cs typeface="Montserrat"/>
              <a:sym typeface="Montserrat"/>
            </a:endParaRPr>
          </a:p>
        </p:txBody>
      </p:sp>
      <p:sp>
        <p:nvSpPr>
          <p:cNvPr id="73" name="Google Shape;73;p14"/>
          <p:cNvSpPr txBox="1"/>
          <p:nvPr/>
        </p:nvSpPr>
        <p:spPr>
          <a:xfrm>
            <a:off x="163300" y="174925"/>
            <a:ext cx="5516700" cy="6864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Clr>
                <a:srgbClr val="000000"/>
              </a:buClr>
              <a:buFont typeface="Arial"/>
              <a:buNone/>
            </a:pPr>
            <a:r>
              <a:rPr b="1" lang="en-US" sz="3100">
                <a:solidFill>
                  <a:schemeClr val="lt1"/>
                </a:solidFill>
                <a:latin typeface="Montserrat"/>
                <a:ea typeface="Montserrat"/>
                <a:cs typeface="Montserrat"/>
                <a:sym typeface="Montserrat"/>
              </a:rPr>
              <a:t>DSO 597 Project</a:t>
            </a:r>
            <a:endParaRPr b="1" sz="3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3"/>
          <p:cNvPicPr preferRelativeResize="0"/>
          <p:nvPr>
            <p:ph idx="2" type="pic"/>
          </p:nvPr>
        </p:nvPicPr>
        <p:blipFill rotWithShape="1">
          <a:blip r:embed="rId3">
            <a:alphaModFix/>
          </a:blip>
          <a:srcRect b="0" l="28907" r="28903" t="0"/>
          <a:stretch/>
        </p:blipFill>
        <p:spPr>
          <a:xfrm>
            <a:off x="-206038" y="66225"/>
            <a:ext cx="3858300" cy="6858000"/>
          </a:xfrm>
          <a:prstGeom prst="rect">
            <a:avLst/>
          </a:prstGeom>
          <a:noFill/>
          <a:ln>
            <a:noFill/>
          </a:ln>
        </p:spPr>
      </p:pic>
      <p:sp>
        <p:nvSpPr>
          <p:cNvPr id="326" name="Google Shape;326;p23"/>
          <p:cNvSpPr txBox="1"/>
          <p:nvPr>
            <p:ph idx="12" type="sldNum"/>
          </p:nvPr>
        </p:nvSpPr>
        <p:spPr>
          <a:xfrm>
            <a:off x="10279759"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23"/>
          <p:cNvSpPr txBox="1"/>
          <p:nvPr>
            <p:ph idx="11" type="ftr"/>
          </p:nvPr>
        </p:nvSpPr>
        <p:spPr>
          <a:xfrm>
            <a:off x="266700" y="6287868"/>
            <a:ext cx="2293500" cy="34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FOOTER</a:t>
            </a:r>
            <a:endParaRPr/>
          </a:p>
        </p:txBody>
      </p:sp>
      <p:sp>
        <p:nvSpPr>
          <p:cNvPr id="328" name="Google Shape;328;p23"/>
          <p:cNvSpPr/>
          <p:nvPr/>
        </p:nvSpPr>
        <p:spPr>
          <a:xfrm>
            <a:off x="0" y="437377"/>
            <a:ext cx="7071000" cy="862800"/>
          </a:xfrm>
          <a:prstGeom prst="roundRect">
            <a:avLst>
              <a:gd fmla="val 0" name="adj"/>
            </a:avLst>
          </a:prstGeom>
          <a:solidFill>
            <a:schemeClr val="accent4">
              <a:alpha val="917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Montserrat"/>
              <a:ea typeface="Montserrat"/>
              <a:cs typeface="Montserrat"/>
              <a:sym typeface="Montserrat"/>
            </a:endParaRPr>
          </a:p>
        </p:txBody>
      </p:sp>
      <p:sp>
        <p:nvSpPr>
          <p:cNvPr id="329" name="Google Shape;329;p23"/>
          <p:cNvSpPr/>
          <p:nvPr/>
        </p:nvSpPr>
        <p:spPr>
          <a:xfrm>
            <a:off x="12700" y="474475"/>
            <a:ext cx="7071000" cy="86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en-US" sz="2900">
                <a:solidFill>
                  <a:schemeClr val="lt1"/>
                </a:solidFill>
                <a:latin typeface="Montserrat"/>
                <a:ea typeface="Montserrat"/>
                <a:cs typeface="Montserrat"/>
                <a:sym typeface="Montserrat"/>
              </a:rPr>
              <a:t>Valuation of Predicted vs Actual</a:t>
            </a:r>
            <a:endParaRPr sz="2700"/>
          </a:p>
        </p:txBody>
      </p:sp>
      <p:sp>
        <p:nvSpPr>
          <p:cNvPr id="330" name="Google Shape;330;p23"/>
          <p:cNvSpPr/>
          <p:nvPr/>
        </p:nvSpPr>
        <p:spPr>
          <a:xfrm>
            <a:off x="7163892" y="66231"/>
            <a:ext cx="1526310" cy="1157436"/>
          </a:xfrm>
          <a:custGeom>
            <a:rect b="b" l="l" r="r" t="t"/>
            <a:pathLst>
              <a:path extrusionOk="0" h="21600" w="21600">
                <a:moveTo>
                  <a:pt x="20360" y="0"/>
                </a:moveTo>
                <a:cubicBezTo>
                  <a:pt x="20176" y="0"/>
                  <a:pt x="20011" y="93"/>
                  <a:pt x="19880" y="264"/>
                </a:cubicBezTo>
                <a:lnTo>
                  <a:pt x="18060" y="2664"/>
                </a:lnTo>
                <a:cubicBezTo>
                  <a:pt x="17817" y="2984"/>
                  <a:pt x="17795" y="3482"/>
                  <a:pt x="17990" y="3837"/>
                </a:cubicBezTo>
                <a:lnTo>
                  <a:pt x="15970" y="6501"/>
                </a:lnTo>
                <a:lnTo>
                  <a:pt x="14940" y="5143"/>
                </a:lnTo>
                <a:cubicBezTo>
                  <a:pt x="14819" y="4983"/>
                  <a:pt x="14660" y="4892"/>
                  <a:pt x="14500" y="4892"/>
                </a:cubicBezTo>
                <a:cubicBezTo>
                  <a:pt x="14299" y="4892"/>
                  <a:pt x="14119" y="5026"/>
                  <a:pt x="14000" y="5262"/>
                </a:cubicBezTo>
                <a:lnTo>
                  <a:pt x="12500" y="8215"/>
                </a:lnTo>
                <a:cubicBezTo>
                  <a:pt x="12340" y="8533"/>
                  <a:pt x="12208" y="9087"/>
                  <a:pt x="12200" y="9468"/>
                </a:cubicBezTo>
                <a:lnTo>
                  <a:pt x="12160" y="11525"/>
                </a:lnTo>
                <a:cubicBezTo>
                  <a:pt x="12155" y="11768"/>
                  <a:pt x="12224" y="12001"/>
                  <a:pt x="12350" y="12171"/>
                </a:cubicBezTo>
                <a:cubicBezTo>
                  <a:pt x="12476" y="12343"/>
                  <a:pt x="12647" y="12435"/>
                  <a:pt x="12830" y="12435"/>
                </a:cubicBezTo>
                <a:lnTo>
                  <a:pt x="14420" y="12382"/>
                </a:lnTo>
                <a:cubicBezTo>
                  <a:pt x="14709" y="12373"/>
                  <a:pt x="15120" y="12199"/>
                  <a:pt x="15360" y="11987"/>
                </a:cubicBezTo>
                <a:lnTo>
                  <a:pt x="17600" y="10022"/>
                </a:lnTo>
                <a:cubicBezTo>
                  <a:pt x="17759" y="9882"/>
                  <a:pt x="17862" y="9664"/>
                  <a:pt x="17880" y="9429"/>
                </a:cubicBezTo>
                <a:cubicBezTo>
                  <a:pt x="17897" y="9193"/>
                  <a:pt x="17835" y="8960"/>
                  <a:pt x="17700" y="8782"/>
                </a:cubicBezTo>
                <a:lnTo>
                  <a:pt x="16670" y="7424"/>
                </a:lnTo>
                <a:lnTo>
                  <a:pt x="18680" y="4760"/>
                </a:lnTo>
                <a:cubicBezTo>
                  <a:pt x="18797" y="4871"/>
                  <a:pt x="18942" y="4932"/>
                  <a:pt x="19090" y="4932"/>
                </a:cubicBezTo>
                <a:cubicBezTo>
                  <a:pt x="19274" y="4932"/>
                  <a:pt x="19450" y="4839"/>
                  <a:pt x="19580" y="4668"/>
                </a:cubicBezTo>
                <a:lnTo>
                  <a:pt x="21400" y="2268"/>
                </a:lnTo>
                <a:cubicBezTo>
                  <a:pt x="21529" y="2096"/>
                  <a:pt x="21600" y="1867"/>
                  <a:pt x="21600" y="1622"/>
                </a:cubicBezTo>
                <a:cubicBezTo>
                  <a:pt x="21600" y="1378"/>
                  <a:pt x="21529" y="1148"/>
                  <a:pt x="21400" y="976"/>
                </a:cubicBezTo>
                <a:lnTo>
                  <a:pt x="20850" y="264"/>
                </a:lnTo>
                <a:cubicBezTo>
                  <a:pt x="20720" y="93"/>
                  <a:pt x="20545" y="0"/>
                  <a:pt x="20360" y="0"/>
                </a:cubicBezTo>
                <a:close/>
                <a:moveTo>
                  <a:pt x="15820" y="7622"/>
                </a:moveTo>
                <a:cubicBezTo>
                  <a:pt x="16107" y="7764"/>
                  <a:pt x="16146" y="8271"/>
                  <a:pt x="16260" y="8611"/>
                </a:cubicBezTo>
                <a:cubicBezTo>
                  <a:pt x="16375" y="8951"/>
                  <a:pt x="16642" y="9329"/>
                  <a:pt x="16530" y="9705"/>
                </a:cubicBezTo>
                <a:cubicBezTo>
                  <a:pt x="16434" y="10026"/>
                  <a:pt x="16019" y="10128"/>
                  <a:pt x="15790" y="10404"/>
                </a:cubicBezTo>
                <a:cubicBezTo>
                  <a:pt x="15592" y="10645"/>
                  <a:pt x="15517" y="11178"/>
                  <a:pt x="15240" y="11341"/>
                </a:cubicBezTo>
                <a:cubicBezTo>
                  <a:pt x="14964" y="11503"/>
                  <a:pt x="14607" y="11215"/>
                  <a:pt x="14340" y="11248"/>
                </a:cubicBezTo>
                <a:cubicBezTo>
                  <a:pt x="14030" y="11286"/>
                  <a:pt x="13696" y="11620"/>
                  <a:pt x="13450" y="11499"/>
                </a:cubicBezTo>
                <a:cubicBezTo>
                  <a:pt x="13163" y="11355"/>
                  <a:pt x="13135" y="10850"/>
                  <a:pt x="13020" y="10510"/>
                </a:cubicBezTo>
                <a:cubicBezTo>
                  <a:pt x="12905" y="10170"/>
                  <a:pt x="12638" y="9791"/>
                  <a:pt x="12750" y="9415"/>
                </a:cubicBezTo>
                <a:cubicBezTo>
                  <a:pt x="12845" y="9094"/>
                  <a:pt x="13252" y="8994"/>
                  <a:pt x="13480" y="8716"/>
                </a:cubicBezTo>
                <a:cubicBezTo>
                  <a:pt x="13678" y="8477"/>
                  <a:pt x="13763" y="7942"/>
                  <a:pt x="14040" y="7780"/>
                </a:cubicBezTo>
                <a:cubicBezTo>
                  <a:pt x="14317" y="7618"/>
                  <a:pt x="14672" y="7892"/>
                  <a:pt x="14940" y="7859"/>
                </a:cubicBezTo>
                <a:cubicBezTo>
                  <a:pt x="15249" y="7822"/>
                  <a:pt x="15576" y="7501"/>
                  <a:pt x="15820" y="7622"/>
                </a:cubicBezTo>
                <a:close/>
                <a:moveTo>
                  <a:pt x="740" y="8862"/>
                </a:moveTo>
                <a:cubicBezTo>
                  <a:pt x="331" y="8862"/>
                  <a:pt x="0" y="9298"/>
                  <a:pt x="0" y="9837"/>
                </a:cubicBezTo>
                <a:lnTo>
                  <a:pt x="0" y="11631"/>
                </a:lnTo>
                <a:cubicBezTo>
                  <a:pt x="0" y="12168"/>
                  <a:pt x="331" y="12607"/>
                  <a:pt x="740" y="12607"/>
                </a:cubicBezTo>
                <a:lnTo>
                  <a:pt x="4010" y="12607"/>
                </a:lnTo>
                <a:cubicBezTo>
                  <a:pt x="4417" y="12607"/>
                  <a:pt x="4750" y="12168"/>
                  <a:pt x="4750" y="11631"/>
                </a:cubicBezTo>
                <a:lnTo>
                  <a:pt x="4750" y="9837"/>
                </a:lnTo>
                <a:cubicBezTo>
                  <a:pt x="4750" y="9298"/>
                  <a:pt x="4417" y="8862"/>
                  <a:pt x="4010" y="8862"/>
                </a:cubicBezTo>
                <a:lnTo>
                  <a:pt x="740" y="8862"/>
                </a:lnTo>
                <a:close/>
                <a:moveTo>
                  <a:pt x="6220" y="8862"/>
                </a:moveTo>
                <a:cubicBezTo>
                  <a:pt x="5812" y="8862"/>
                  <a:pt x="5480" y="9298"/>
                  <a:pt x="5480" y="9837"/>
                </a:cubicBezTo>
                <a:lnTo>
                  <a:pt x="5480" y="11631"/>
                </a:lnTo>
                <a:cubicBezTo>
                  <a:pt x="5480" y="12168"/>
                  <a:pt x="5812" y="12607"/>
                  <a:pt x="6220" y="12607"/>
                </a:cubicBezTo>
                <a:lnTo>
                  <a:pt x="9490" y="12607"/>
                </a:lnTo>
                <a:cubicBezTo>
                  <a:pt x="9898" y="12607"/>
                  <a:pt x="10230" y="12168"/>
                  <a:pt x="10230" y="11631"/>
                </a:cubicBezTo>
                <a:lnTo>
                  <a:pt x="10230" y="9837"/>
                </a:lnTo>
                <a:cubicBezTo>
                  <a:pt x="10230" y="9298"/>
                  <a:pt x="9898" y="8862"/>
                  <a:pt x="9490" y="8862"/>
                </a:cubicBezTo>
                <a:lnTo>
                  <a:pt x="6220" y="8862"/>
                </a:lnTo>
                <a:close/>
                <a:moveTo>
                  <a:pt x="3480" y="13358"/>
                </a:moveTo>
                <a:cubicBezTo>
                  <a:pt x="3071" y="13358"/>
                  <a:pt x="2740" y="13796"/>
                  <a:pt x="2740" y="14334"/>
                </a:cubicBezTo>
                <a:lnTo>
                  <a:pt x="2740" y="16127"/>
                </a:lnTo>
                <a:cubicBezTo>
                  <a:pt x="2740" y="16666"/>
                  <a:pt x="3071" y="17103"/>
                  <a:pt x="3480" y="17103"/>
                </a:cubicBezTo>
                <a:lnTo>
                  <a:pt x="6750" y="17103"/>
                </a:lnTo>
                <a:cubicBezTo>
                  <a:pt x="7158" y="17103"/>
                  <a:pt x="7490" y="16666"/>
                  <a:pt x="7490" y="16127"/>
                </a:cubicBezTo>
                <a:lnTo>
                  <a:pt x="7490" y="14334"/>
                </a:lnTo>
                <a:cubicBezTo>
                  <a:pt x="7490" y="13796"/>
                  <a:pt x="7158" y="13358"/>
                  <a:pt x="6750" y="13358"/>
                </a:cubicBezTo>
                <a:cubicBezTo>
                  <a:pt x="6750" y="13358"/>
                  <a:pt x="3480" y="13358"/>
                  <a:pt x="3480" y="13358"/>
                </a:cubicBezTo>
                <a:close/>
                <a:moveTo>
                  <a:pt x="8960" y="13358"/>
                </a:moveTo>
                <a:cubicBezTo>
                  <a:pt x="8551" y="13358"/>
                  <a:pt x="8220" y="13796"/>
                  <a:pt x="8220" y="14334"/>
                </a:cubicBezTo>
                <a:lnTo>
                  <a:pt x="8220" y="16127"/>
                </a:lnTo>
                <a:cubicBezTo>
                  <a:pt x="8220" y="16666"/>
                  <a:pt x="8551" y="17103"/>
                  <a:pt x="8960" y="17103"/>
                </a:cubicBezTo>
                <a:lnTo>
                  <a:pt x="12230" y="17103"/>
                </a:lnTo>
                <a:cubicBezTo>
                  <a:pt x="12638" y="17103"/>
                  <a:pt x="12970" y="16666"/>
                  <a:pt x="12970" y="16127"/>
                </a:cubicBezTo>
                <a:lnTo>
                  <a:pt x="12970" y="14334"/>
                </a:lnTo>
                <a:cubicBezTo>
                  <a:pt x="12970" y="13796"/>
                  <a:pt x="12638" y="13358"/>
                  <a:pt x="12230" y="13358"/>
                </a:cubicBezTo>
                <a:lnTo>
                  <a:pt x="8960" y="13358"/>
                </a:lnTo>
                <a:close/>
                <a:moveTo>
                  <a:pt x="740" y="17855"/>
                </a:moveTo>
                <a:cubicBezTo>
                  <a:pt x="331" y="17855"/>
                  <a:pt x="0" y="18293"/>
                  <a:pt x="0" y="18831"/>
                </a:cubicBezTo>
                <a:lnTo>
                  <a:pt x="0" y="20624"/>
                </a:lnTo>
                <a:cubicBezTo>
                  <a:pt x="0" y="21162"/>
                  <a:pt x="331" y="21600"/>
                  <a:pt x="740" y="21600"/>
                </a:cubicBezTo>
                <a:lnTo>
                  <a:pt x="4010" y="21600"/>
                </a:lnTo>
                <a:cubicBezTo>
                  <a:pt x="4417" y="21600"/>
                  <a:pt x="4750" y="21162"/>
                  <a:pt x="4750" y="20624"/>
                </a:cubicBezTo>
                <a:lnTo>
                  <a:pt x="4750" y="18831"/>
                </a:lnTo>
                <a:cubicBezTo>
                  <a:pt x="4750" y="18293"/>
                  <a:pt x="4417" y="17855"/>
                  <a:pt x="4010" y="17855"/>
                </a:cubicBezTo>
                <a:lnTo>
                  <a:pt x="740" y="17855"/>
                </a:lnTo>
                <a:close/>
                <a:moveTo>
                  <a:pt x="6220" y="17855"/>
                </a:moveTo>
                <a:cubicBezTo>
                  <a:pt x="5812" y="17855"/>
                  <a:pt x="5480" y="18293"/>
                  <a:pt x="5480" y="18831"/>
                </a:cubicBezTo>
                <a:lnTo>
                  <a:pt x="5480" y="20624"/>
                </a:lnTo>
                <a:cubicBezTo>
                  <a:pt x="5480" y="21162"/>
                  <a:pt x="5812" y="21600"/>
                  <a:pt x="6220" y="21600"/>
                </a:cubicBezTo>
                <a:lnTo>
                  <a:pt x="9490" y="21600"/>
                </a:lnTo>
                <a:cubicBezTo>
                  <a:pt x="9898" y="21600"/>
                  <a:pt x="10230" y="21162"/>
                  <a:pt x="10230" y="20624"/>
                </a:cubicBezTo>
                <a:lnTo>
                  <a:pt x="10230" y="18831"/>
                </a:lnTo>
                <a:cubicBezTo>
                  <a:pt x="10230" y="18293"/>
                  <a:pt x="9898" y="17855"/>
                  <a:pt x="9490" y="17855"/>
                </a:cubicBezTo>
                <a:lnTo>
                  <a:pt x="6220" y="17855"/>
                </a:lnTo>
                <a:close/>
                <a:moveTo>
                  <a:pt x="11700" y="17855"/>
                </a:moveTo>
                <a:cubicBezTo>
                  <a:pt x="11292" y="17855"/>
                  <a:pt x="10960" y="18293"/>
                  <a:pt x="10960" y="18831"/>
                </a:cubicBezTo>
                <a:lnTo>
                  <a:pt x="10960" y="20624"/>
                </a:lnTo>
                <a:cubicBezTo>
                  <a:pt x="10960" y="21162"/>
                  <a:pt x="11292" y="21600"/>
                  <a:pt x="11700" y="21600"/>
                </a:cubicBezTo>
                <a:lnTo>
                  <a:pt x="14970" y="21600"/>
                </a:lnTo>
                <a:cubicBezTo>
                  <a:pt x="15377" y="21600"/>
                  <a:pt x="15710" y="21162"/>
                  <a:pt x="15710" y="20624"/>
                </a:cubicBezTo>
                <a:lnTo>
                  <a:pt x="15710" y="18831"/>
                </a:lnTo>
                <a:cubicBezTo>
                  <a:pt x="15710" y="18293"/>
                  <a:pt x="15377" y="17855"/>
                  <a:pt x="14970" y="17855"/>
                </a:cubicBezTo>
                <a:lnTo>
                  <a:pt x="11700" y="17855"/>
                </a:ln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331" name="Google Shape;331;p23"/>
          <p:cNvSpPr/>
          <p:nvPr/>
        </p:nvSpPr>
        <p:spPr>
          <a:xfrm>
            <a:off x="5697713" y="2698113"/>
            <a:ext cx="3820500" cy="144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Predicted - Actual Rent per Square Feet</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US"/>
              <a:t>Actual</a:t>
            </a:r>
            <a:r>
              <a:rPr b="1" lang="en-US"/>
              <a:t> Rent per Square Feet</a:t>
            </a:r>
            <a:endParaRPr b="1"/>
          </a:p>
        </p:txBody>
      </p:sp>
      <p:cxnSp>
        <p:nvCxnSpPr>
          <p:cNvPr id="332" name="Google Shape;332;p23"/>
          <p:cNvCxnSpPr>
            <a:stCxn id="331" idx="1"/>
            <a:endCxn id="331" idx="3"/>
          </p:cNvCxnSpPr>
          <p:nvPr/>
        </p:nvCxnSpPr>
        <p:spPr>
          <a:xfrm>
            <a:off x="5697713" y="3418263"/>
            <a:ext cx="3820500" cy="0"/>
          </a:xfrm>
          <a:prstGeom prst="straightConnector1">
            <a:avLst/>
          </a:prstGeom>
          <a:noFill/>
          <a:ln cap="flat" cmpd="sng" w="9525">
            <a:solidFill>
              <a:schemeClr val="dk2"/>
            </a:solidFill>
            <a:prstDash val="solid"/>
            <a:round/>
            <a:headEnd len="med" w="med" type="none"/>
            <a:tailEnd len="med" w="med" type="none"/>
          </a:ln>
        </p:spPr>
      </p:cxnSp>
      <p:sp>
        <p:nvSpPr>
          <p:cNvPr id="333" name="Google Shape;333;p23"/>
          <p:cNvSpPr/>
          <p:nvPr/>
        </p:nvSpPr>
        <p:spPr>
          <a:xfrm>
            <a:off x="10569463" y="2788413"/>
            <a:ext cx="1526400" cy="1259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t>100</a:t>
            </a:r>
            <a:endParaRPr b="1" sz="2500"/>
          </a:p>
        </p:txBody>
      </p:sp>
      <p:sp>
        <p:nvSpPr>
          <p:cNvPr id="334" name="Google Shape;334;p23"/>
          <p:cNvSpPr txBox="1"/>
          <p:nvPr/>
        </p:nvSpPr>
        <p:spPr>
          <a:xfrm>
            <a:off x="9631388" y="3179213"/>
            <a:ext cx="73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X</a:t>
            </a:r>
            <a:endParaRPr b="1" sz="2000"/>
          </a:p>
        </p:txBody>
      </p:sp>
      <p:sp>
        <p:nvSpPr>
          <p:cNvPr id="335" name="Google Shape;335;p23"/>
          <p:cNvSpPr txBox="1"/>
          <p:nvPr/>
        </p:nvSpPr>
        <p:spPr>
          <a:xfrm>
            <a:off x="4282713" y="4490275"/>
            <a:ext cx="7112700" cy="8004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accent4"/>
                </a:solidFill>
              </a:rPr>
              <a:t>If Difference &gt; 10%, classify as 1 (considered Undervalued), else 0</a:t>
            </a:r>
            <a:endParaRPr b="1" sz="2000">
              <a:solidFill>
                <a:schemeClr val="accent4"/>
              </a:solidFill>
            </a:endParaRPr>
          </a:p>
        </p:txBody>
      </p:sp>
      <p:sp>
        <p:nvSpPr>
          <p:cNvPr id="336" name="Google Shape;336;p23"/>
          <p:cNvSpPr txBox="1"/>
          <p:nvPr/>
        </p:nvSpPr>
        <p:spPr>
          <a:xfrm>
            <a:off x="3652250" y="3210225"/>
            <a:ext cx="211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accent1"/>
                </a:solidFill>
              </a:rPr>
              <a:t>% Difference</a:t>
            </a:r>
            <a:r>
              <a:rPr b="1" lang="en-US" sz="2000"/>
              <a:t> =</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24"/>
          <p:cNvPicPr preferRelativeResize="0"/>
          <p:nvPr>
            <p:ph idx="2" type="pic"/>
          </p:nvPr>
        </p:nvPicPr>
        <p:blipFill rotWithShape="1">
          <a:blip r:embed="rId3">
            <a:alphaModFix/>
          </a:blip>
          <a:srcRect b="0" l="28907" r="28903" t="0"/>
          <a:stretch/>
        </p:blipFill>
        <p:spPr>
          <a:xfrm>
            <a:off x="-206038" y="66225"/>
            <a:ext cx="3858300" cy="6858000"/>
          </a:xfrm>
          <a:prstGeom prst="rect">
            <a:avLst/>
          </a:prstGeom>
          <a:noFill/>
          <a:ln>
            <a:noFill/>
          </a:ln>
        </p:spPr>
      </p:pic>
      <p:sp>
        <p:nvSpPr>
          <p:cNvPr id="342" name="Google Shape;342;p24"/>
          <p:cNvSpPr txBox="1"/>
          <p:nvPr>
            <p:ph idx="12" type="sldNum"/>
          </p:nvPr>
        </p:nvSpPr>
        <p:spPr>
          <a:xfrm>
            <a:off x="10404321" y="6353893"/>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24"/>
          <p:cNvSpPr txBox="1"/>
          <p:nvPr>
            <p:ph idx="11" type="ftr"/>
          </p:nvPr>
        </p:nvSpPr>
        <p:spPr>
          <a:xfrm>
            <a:off x="266700" y="6287868"/>
            <a:ext cx="2293500" cy="34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FOOTER</a:t>
            </a:r>
            <a:endParaRPr/>
          </a:p>
        </p:txBody>
      </p:sp>
      <p:sp>
        <p:nvSpPr>
          <p:cNvPr id="344" name="Google Shape;344;p24"/>
          <p:cNvSpPr/>
          <p:nvPr/>
        </p:nvSpPr>
        <p:spPr>
          <a:xfrm>
            <a:off x="0" y="437377"/>
            <a:ext cx="7071000" cy="862800"/>
          </a:xfrm>
          <a:prstGeom prst="roundRect">
            <a:avLst>
              <a:gd fmla="val 0" name="adj"/>
            </a:avLst>
          </a:prstGeom>
          <a:solidFill>
            <a:schemeClr val="accent4">
              <a:alpha val="917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300" u="none" cap="none" strike="noStrike">
              <a:solidFill>
                <a:schemeClr val="dk1"/>
              </a:solidFill>
              <a:latin typeface="Montserrat"/>
              <a:ea typeface="Montserrat"/>
              <a:cs typeface="Montserrat"/>
              <a:sym typeface="Montserrat"/>
            </a:endParaRPr>
          </a:p>
        </p:txBody>
      </p:sp>
      <p:sp>
        <p:nvSpPr>
          <p:cNvPr id="345" name="Google Shape;345;p24"/>
          <p:cNvSpPr/>
          <p:nvPr/>
        </p:nvSpPr>
        <p:spPr>
          <a:xfrm>
            <a:off x="12700" y="474475"/>
            <a:ext cx="7071000" cy="8628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en-US" sz="2900">
                <a:solidFill>
                  <a:schemeClr val="lt1"/>
                </a:solidFill>
                <a:latin typeface="Montserrat"/>
                <a:ea typeface="Montserrat"/>
                <a:cs typeface="Montserrat"/>
                <a:sym typeface="Montserrat"/>
              </a:rPr>
              <a:t>Valuation of Predicted vs Actual</a:t>
            </a:r>
            <a:endParaRPr sz="700"/>
          </a:p>
        </p:txBody>
      </p:sp>
      <p:sp>
        <p:nvSpPr>
          <p:cNvPr id="346" name="Google Shape;346;p24"/>
          <p:cNvSpPr/>
          <p:nvPr/>
        </p:nvSpPr>
        <p:spPr>
          <a:xfrm>
            <a:off x="7163892" y="66231"/>
            <a:ext cx="1526310" cy="1157436"/>
          </a:xfrm>
          <a:custGeom>
            <a:rect b="b" l="l" r="r" t="t"/>
            <a:pathLst>
              <a:path extrusionOk="0" h="21600" w="21600">
                <a:moveTo>
                  <a:pt x="20360" y="0"/>
                </a:moveTo>
                <a:cubicBezTo>
                  <a:pt x="20176" y="0"/>
                  <a:pt x="20011" y="93"/>
                  <a:pt x="19880" y="264"/>
                </a:cubicBezTo>
                <a:lnTo>
                  <a:pt x="18060" y="2664"/>
                </a:lnTo>
                <a:cubicBezTo>
                  <a:pt x="17817" y="2984"/>
                  <a:pt x="17795" y="3482"/>
                  <a:pt x="17990" y="3837"/>
                </a:cubicBezTo>
                <a:lnTo>
                  <a:pt x="15970" y="6501"/>
                </a:lnTo>
                <a:lnTo>
                  <a:pt x="14940" y="5143"/>
                </a:lnTo>
                <a:cubicBezTo>
                  <a:pt x="14819" y="4983"/>
                  <a:pt x="14660" y="4892"/>
                  <a:pt x="14500" y="4892"/>
                </a:cubicBezTo>
                <a:cubicBezTo>
                  <a:pt x="14299" y="4892"/>
                  <a:pt x="14119" y="5026"/>
                  <a:pt x="14000" y="5262"/>
                </a:cubicBezTo>
                <a:lnTo>
                  <a:pt x="12500" y="8215"/>
                </a:lnTo>
                <a:cubicBezTo>
                  <a:pt x="12340" y="8533"/>
                  <a:pt x="12208" y="9087"/>
                  <a:pt x="12200" y="9468"/>
                </a:cubicBezTo>
                <a:lnTo>
                  <a:pt x="12160" y="11525"/>
                </a:lnTo>
                <a:cubicBezTo>
                  <a:pt x="12155" y="11768"/>
                  <a:pt x="12224" y="12001"/>
                  <a:pt x="12350" y="12171"/>
                </a:cubicBezTo>
                <a:cubicBezTo>
                  <a:pt x="12476" y="12343"/>
                  <a:pt x="12647" y="12435"/>
                  <a:pt x="12830" y="12435"/>
                </a:cubicBezTo>
                <a:lnTo>
                  <a:pt x="14420" y="12382"/>
                </a:lnTo>
                <a:cubicBezTo>
                  <a:pt x="14709" y="12373"/>
                  <a:pt x="15120" y="12199"/>
                  <a:pt x="15360" y="11987"/>
                </a:cubicBezTo>
                <a:lnTo>
                  <a:pt x="17600" y="10022"/>
                </a:lnTo>
                <a:cubicBezTo>
                  <a:pt x="17759" y="9882"/>
                  <a:pt x="17862" y="9664"/>
                  <a:pt x="17880" y="9429"/>
                </a:cubicBezTo>
                <a:cubicBezTo>
                  <a:pt x="17897" y="9193"/>
                  <a:pt x="17835" y="8960"/>
                  <a:pt x="17700" y="8782"/>
                </a:cubicBezTo>
                <a:lnTo>
                  <a:pt x="16670" y="7424"/>
                </a:lnTo>
                <a:lnTo>
                  <a:pt x="18680" y="4760"/>
                </a:lnTo>
                <a:cubicBezTo>
                  <a:pt x="18797" y="4871"/>
                  <a:pt x="18942" y="4932"/>
                  <a:pt x="19090" y="4932"/>
                </a:cubicBezTo>
                <a:cubicBezTo>
                  <a:pt x="19274" y="4932"/>
                  <a:pt x="19450" y="4839"/>
                  <a:pt x="19580" y="4668"/>
                </a:cubicBezTo>
                <a:lnTo>
                  <a:pt x="21400" y="2268"/>
                </a:lnTo>
                <a:cubicBezTo>
                  <a:pt x="21529" y="2096"/>
                  <a:pt x="21600" y="1867"/>
                  <a:pt x="21600" y="1622"/>
                </a:cubicBezTo>
                <a:cubicBezTo>
                  <a:pt x="21600" y="1378"/>
                  <a:pt x="21529" y="1148"/>
                  <a:pt x="21400" y="976"/>
                </a:cubicBezTo>
                <a:lnTo>
                  <a:pt x="20850" y="264"/>
                </a:lnTo>
                <a:cubicBezTo>
                  <a:pt x="20720" y="93"/>
                  <a:pt x="20545" y="0"/>
                  <a:pt x="20360" y="0"/>
                </a:cubicBezTo>
                <a:close/>
                <a:moveTo>
                  <a:pt x="15820" y="7622"/>
                </a:moveTo>
                <a:cubicBezTo>
                  <a:pt x="16107" y="7764"/>
                  <a:pt x="16146" y="8271"/>
                  <a:pt x="16260" y="8611"/>
                </a:cubicBezTo>
                <a:cubicBezTo>
                  <a:pt x="16375" y="8951"/>
                  <a:pt x="16642" y="9329"/>
                  <a:pt x="16530" y="9705"/>
                </a:cubicBezTo>
                <a:cubicBezTo>
                  <a:pt x="16434" y="10026"/>
                  <a:pt x="16019" y="10128"/>
                  <a:pt x="15790" y="10404"/>
                </a:cubicBezTo>
                <a:cubicBezTo>
                  <a:pt x="15592" y="10645"/>
                  <a:pt x="15517" y="11178"/>
                  <a:pt x="15240" y="11341"/>
                </a:cubicBezTo>
                <a:cubicBezTo>
                  <a:pt x="14964" y="11503"/>
                  <a:pt x="14607" y="11215"/>
                  <a:pt x="14340" y="11248"/>
                </a:cubicBezTo>
                <a:cubicBezTo>
                  <a:pt x="14030" y="11286"/>
                  <a:pt x="13696" y="11620"/>
                  <a:pt x="13450" y="11499"/>
                </a:cubicBezTo>
                <a:cubicBezTo>
                  <a:pt x="13163" y="11355"/>
                  <a:pt x="13135" y="10850"/>
                  <a:pt x="13020" y="10510"/>
                </a:cubicBezTo>
                <a:cubicBezTo>
                  <a:pt x="12905" y="10170"/>
                  <a:pt x="12638" y="9791"/>
                  <a:pt x="12750" y="9415"/>
                </a:cubicBezTo>
                <a:cubicBezTo>
                  <a:pt x="12845" y="9094"/>
                  <a:pt x="13252" y="8994"/>
                  <a:pt x="13480" y="8716"/>
                </a:cubicBezTo>
                <a:cubicBezTo>
                  <a:pt x="13678" y="8477"/>
                  <a:pt x="13763" y="7942"/>
                  <a:pt x="14040" y="7780"/>
                </a:cubicBezTo>
                <a:cubicBezTo>
                  <a:pt x="14317" y="7618"/>
                  <a:pt x="14672" y="7892"/>
                  <a:pt x="14940" y="7859"/>
                </a:cubicBezTo>
                <a:cubicBezTo>
                  <a:pt x="15249" y="7822"/>
                  <a:pt x="15576" y="7501"/>
                  <a:pt x="15820" y="7622"/>
                </a:cubicBezTo>
                <a:close/>
                <a:moveTo>
                  <a:pt x="740" y="8862"/>
                </a:moveTo>
                <a:cubicBezTo>
                  <a:pt x="331" y="8862"/>
                  <a:pt x="0" y="9298"/>
                  <a:pt x="0" y="9837"/>
                </a:cubicBezTo>
                <a:lnTo>
                  <a:pt x="0" y="11631"/>
                </a:lnTo>
                <a:cubicBezTo>
                  <a:pt x="0" y="12168"/>
                  <a:pt x="331" y="12607"/>
                  <a:pt x="740" y="12607"/>
                </a:cubicBezTo>
                <a:lnTo>
                  <a:pt x="4010" y="12607"/>
                </a:lnTo>
                <a:cubicBezTo>
                  <a:pt x="4417" y="12607"/>
                  <a:pt x="4750" y="12168"/>
                  <a:pt x="4750" y="11631"/>
                </a:cubicBezTo>
                <a:lnTo>
                  <a:pt x="4750" y="9837"/>
                </a:lnTo>
                <a:cubicBezTo>
                  <a:pt x="4750" y="9298"/>
                  <a:pt x="4417" y="8862"/>
                  <a:pt x="4010" y="8862"/>
                </a:cubicBezTo>
                <a:lnTo>
                  <a:pt x="740" y="8862"/>
                </a:lnTo>
                <a:close/>
                <a:moveTo>
                  <a:pt x="6220" y="8862"/>
                </a:moveTo>
                <a:cubicBezTo>
                  <a:pt x="5812" y="8862"/>
                  <a:pt x="5480" y="9298"/>
                  <a:pt x="5480" y="9837"/>
                </a:cubicBezTo>
                <a:lnTo>
                  <a:pt x="5480" y="11631"/>
                </a:lnTo>
                <a:cubicBezTo>
                  <a:pt x="5480" y="12168"/>
                  <a:pt x="5812" y="12607"/>
                  <a:pt x="6220" y="12607"/>
                </a:cubicBezTo>
                <a:lnTo>
                  <a:pt x="9490" y="12607"/>
                </a:lnTo>
                <a:cubicBezTo>
                  <a:pt x="9898" y="12607"/>
                  <a:pt x="10230" y="12168"/>
                  <a:pt x="10230" y="11631"/>
                </a:cubicBezTo>
                <a:lnTo>
                  <a:pt x="10230" y="9837"/>
                </a:lnTo>
                <a:cubicBezTo>
                  <a:pt x="10230" y="9298"/>
                  <a:pt x="9898" y="8862"/>
                  <a:pt x="9490" y="8862"/>
                </a:cubicBezTo>
                <a:lnTo>
                  <a:pt x="6220" y="8862"/>
                </a:lnTo>
                <a:close/>
                <a:moveTo>
                  <a:pt x="3480" y="13358"/>
                </a:moveTo>
                <a:cubicBezTo>
                  <a:pt x="3071" y="13358"/>
                  <a:pt x="2740" y="13796"/>
                  <a:pt x="2740" y="14334"/>
                </a:cubicBezTo>
                <a:lnTo>
                  <a:pt x="2740" y="16127"/>
                </a:lnTo>
                <a:cubicBezTo>
                  <a:pt x="2740" y="16666"/>
                  <a:pt x="3071" y="17103"/>
                  <a:pt x="3480" y="17103"/>
                </a:cubicBezTo>
                <a:lnTo>
                  <a:pt x="6750" y="17103"/>
                </a:lnTo>
                <a:cubicBezTo>
                  <a:pt x="7158" y="17103"/>
                  <a:pt x="7490" y="16666"/>
                  <a:pt x="7490" y="16127"/>
                </a:cubicBezTo>
                <a:lnTo>
                  <a:pt x="7490" y="14334"/>
                </a:lnTo>
                <a:cubicBezTo>
                  <a:pt x="7490" y="13796"/>
                  <a:pt x="7158" y="13358"/>
                  <a:pt x="6750" y="13358"/>
                </a:cubicBezTo>
                <a:cubicBezTo>
                  <a:pt x="6750" y="13358"/>
                  <a:pt x="3480" y="13358"/>
                  <a:pt x="3480" y="13358"/>
                </a:cubicBezTo>
                <a:close/>
                <a:moveTo>
                  <a:pt x="8960" y="13358"/>
                </a:moveTo>
                <a:cubicBezTo>
                  <a:pt x="8551" y="13358"/>
                  <a:pt x="8220" y="13796"/>
                  <a:pt x="8220" y="14334"/>
                </a:cubicBezTo>
                <a:lnTo>
                  <a:pt x="8220" y="16127"/>
                </a:lnTo>
                <a:cubicBezTo>
                  <a:pt x="8220" y="16666"/>
                  <a:pt x="8551" y="17103"/>
                  <a:pt x="8960" y="17103"/>
                </a:cubicBezTo>
                <a:lnTo>
                  <a:pt x="12230" y="17103"/>
                </a:lnTo>
                <a:cubicBezTo>
                  <a:pt x="12638" y="17103"/>
                  <a:pt x="12970" y="16666"/>
                  <a:pt x="12970" y="16127"/>
                </a:cubicBezTo>
                <a:lnTo>
                  <a:pt x="12970" y="14334"/>
                </a:lnTo>
                <a:cubicBezTo>
                  <a:pt x="12970" y="13796"/>
                  <a:pt x="12638" y="13358"/>
                  <a:pt x="12230" y="13358"/>
                </a:cubicBezTo>
                <a:lnTo>
                  <a:pt x="8960" y="13358"/>
                </a:lnTo>
                <a:close/>
                <a:moveTo>
                  <a:pt x="740" y="17855"/>
                </a:moveTo>
                <a:cubicBezTo>
                  <a:pt x="331" y="17855"/>
                  <a:pt x="0" y="18293"/>
                  <a:pt x="0" y="18831"/>
                </a:cubicBezTo>
                <a:lnTo>
                  <a:pt x="0" y="20624"/>
                </a:lnTo>
                <a:cubicBezTo>
                  <a:pt x="0" y="21162"/>
                  <a:pt x="331" y="21600"/>
                  <a:pt x="740" y="21600"/>
                </a:cubicBezTo>
                <a:lnTo>
                  <a:pt x="4010" y="21600"/>
                </a:lnTo>
                <a:cubicBezTo>
                  <a:pt x="4417" y="21600"/>
                  <a:pt x="4750" y="21162"/>
                  <a:pt x="4750" y="20624"/>
                </a:cubicBezTo>
                <a:lnTo>
                  <a:pt x="4750" y="18831"/>
                </a:lnTo>
                <a:cubicBezTo>
                  <a:pt x="4750" y="18293"/>
                  <a:pt x="4417" y="17855"/>
                  <a:pt x="4010" y="17855"/>
                </a:cubicBezTo>
                <a:lnTo>
                  <a:pt x="740" y="17855"/>
                </a:lnTo>
                <a:close/>
                <a:moveTo>
                  <a:pt x="6220" y="17855"/>
                </a:moveTo>
                <a:cubicBezTo>
                  <a:pt x="5812" y="17855"/>
                  <a:pt x="5480" y="18293"/>
                  <a:pt x="5480" y="18831"/>
                </a:cubicBezTo>
                <a:lnTo>
                  <a:pt x="5480" y="20624"/>
                </a:lnTo>
                <a:cubicBezTo>
                  <a:pt x="5480" y="21162"/>
                  <a:pt x="5812" y="21600"/>
                  <a:pt x="6220" y="21600"/>
                </a:cubicBezTo>
                <a:lnTo>
                  <a:pt x="9490" y="21600"/>
                </a:lnTo>
                <a:cubicBezTo>
                  <a:pt x="9898" y="21600"/>
                  <a:pt x="10230" y="21162"/>
                  <a:pt x="10230" y="20624"/>
                </a:cubicBezTo>
                <a:lnTo>
                  <a:pt x="10230" y="18831"/>
                </a:lnTo>
                <a:cubicBezTo>
                  <a:pt x="10230" y="18293"/>
                  <a:pt x="9898" y="17855"/>
                  <a:pt x="9490" y="17855"/>
                </a:cubicBezTo>
                <a:lnTo>
                  <a:pt x="6220" y="17855"/>
                </a:lnTo>
                <a:close/>
                <a:moveTo>
                  <a:pt x="11700" y="17855"/>
                </a:moveTo>
                <a:cubicBezTo>
                  <a:pt x="11292" y="17855"/>
                  <a:pt x="10960" y="18293"/>
                  <a:pt x="10960" y="18831"/>
                </a:cubicBezTo>
                <a:lnTo>
                  <a:pt x="10960" y="20624"/>
                </a:lnTo>
                <a:cubicBezTo>
                  <a:pt x="10960" y="21162"/>
                  <a:pt x="11292" y="21600"/>
                  <a:pt x="11700" y="21600"/>
                </a:cubicBezTo>
                <a:lnTo>
                  <a:pt x="14970" y="21600"/>
                </a:lnTo>
                <a:cubicBezTo>
                  <a:pt x="15377" y="21600"/>
                  <a:pt x="15710" y="21162"/>
                  <a:pt x="15710" y="20624"/>
                </a:cubicBezTo>
                <a:lnTo>
                  <a:pt x="15710" y="18831"/>
                </a:lnTo>
                <a:cubicBezTo>
                  <a:pt x="15710" y="18293"/>
                  <a:pt x="15377" y="17855"/>
                  <a:pt x="14970" y="17855"/>
                </a:cubicBezTo>
                <a:lnTo>
                  <a:pt x="11700" y="17855"/>
                </a:ln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347" name="Google Shape;347;p24"/>
          <p:cNvSpPr/>
          <p:nvPr/>
        </p:nvSpPr>
        <p:spPr>
          <a:xfrm>
            <a:off x="3880138" y="1493950"/>
            <a:ext cx="1300800" cy="1440300"/>
          </a:xfrm>
          <a:prstGeom prst="roundRect">
            <a:avLst>
              <a:gd fmla="val 16667" name="adj"/>
            </a:avLst>
          </a:prstGeom>
          <a:solidFill>
            <a:srgbClr val="BEFB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Group By Census Tract ID</a:t>
            </a:r>
            <a:endParaRPr b="1"/>
          </a:p>
        </p:txBody>
      </p:sp>
      <p:sp>
        <p:nvSpPr>
          <p:cNvPr id="348" name="Google Shape;348;p24"/>
          <p:cNvSpPr/>
          <p:nvPr/>
        </p:nvSpPr>
        <p:spPr>
          <a:xfrm>
            <a:off x="5256263" y="1967800"/>
            <a:ext cx="594300" cy="492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txBox="1"/>
          <p:nvPr/>
        </p:nvSpPr>
        <p:spPr>
          <a:xfrm>
            <a:off x="5925888" y="1598350"/>
            <a:ext cx="3396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chemeClr val="accent4"/>
                </a:solidFill>
              </a:rPr>
              <a:t>Total # of Undervalued Properties</a:t>
            </a:r>
            <a:endParaRPr b="1" sz="1700">
              <a:solidFill>
                <a:schemeClr val="accent4"/>
              </a:solidFill>
            </a:endParaRPr>
          </a:p>
          <a:p>
            <a:pPr indent="0" lvl="0" marL="0" rtl="0" algn="ctr">
              <a:spcBef>
                <a:spcPts val="0"/>
              </a:spcBef>
              <a:spcAft>
                <a:spcPts val="0"/>
              </a:spcAft>
              <a:buNone/>
            </a:pPr>
            <a:r>
              <a:t/>
            </a:r>
            <a:endParaRPr b="1" sz="1700">
              <a:solidFill>
                <a:schemeClr val="accent4"/>
              </a:solidFill>
            </a:endParaRPr>
          </a:p>
          <a:p>
            <a:pPr indent="0" lvl="0" marL="0" rtl="0" algn="ctr">
              <a:spcBef>
                <a:spcPts val="0"/>
              </a:spcBef>
              <a:spcAft>
                <a:spcPts val="0"/>
              </a:spcAft>
              <a:buNone/>
            </a:pPr>
            <a:r>
              <a:rPr b="1" lang="en-US" sz="1700">
                <a:solidFill>
                  <a:schemeClr val="accent4"/>
                </a:solidFill>
              </a:rPr>
              <a:t>Total Properties</a:t>
            </a:r>
            <a:endParaRPr b="1" sz="1700">
              <a:solidFill>
                <a:schemeClr val="accent4"/>
              </a:solidFill>
            </a:endParaRPr>
          </a:p>
        </p:txBody>
      </p:sp>
      <p:sp>
        <p:nvSpPr>
          <p:cNvPr id="350" name="Google Shape;350;p24"/>
          <p:cNvSpPr/>
          <p:nvPr/>
        </p:nvSpPr>
        <p:spPr>
          <a:xfrm>
            <a:off x="9916287" y="1493950"/>
            <a:ext cx="1917900" cy="14403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t>% of Undervalued Properties within a Census Tract</a:t>
            </a:r>
            <a:endParaRPr b="1"/>
          </a:p>
          <a:p>
            <a:pPr indent="0" lvl="0" marL="0" marR="0" rtl="0" algn="ctr">
              <a:lnSpc>
                <a:spcPct val="100000"/>
              </a:lnSpc>
              <a:spcBef>
                <a:spcPts val="0"/>
              </a:spcBef>
              <a:spcAft>
                <a:spcPts val="0"/>
              </a:spcAft>
              <a:buNone/>
            </a:pPr>
            <a:r>
              <a:rPr b="1" lang="en-US"/>
              <a:t>(Labelled “Index”)</a:t>
            </a:r>
            <a:endParaRPr b="1"/>
          </a:p>
        </p:txBody>
      </p:sp>
      <p:sp>
        <p:nvSpPr>
          <p:cNvPr id="351" name="Google Shape;351;p24"/>
          <p:cNvSpPr txBox="1"/>
          <p:nvPr/>
        </p:nvSpPr>
        <p:spPr>
          <a:xfrm>
            <a:off x="9266500" y="1863388"/>
            <a:ext cx="73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t>
            </a:r>
            <a:endParaRPr b="1" sz="2000"/>
          </a:p>
        </p:txBody>
      </p:sp>
      <p:cxnSp>
        <p:nvCxnSpPr>
          <p:cNvPr id="352" name="Google Shape;352;p24"/>
          <p:cNvCxnSpPr/>
          <p:nvPr/>
        </p:nvCxnSpPr>
        <p:spPr>
          <a:xfrm flipH="1" rot="10800000">
            <a:off x="5958138" y="2301825"/>
            <a:ext cx="3363900" cy="6600"/>
          </a:xfrm>
          <a:prstGeom prst="straightConnector1">
            <a:avLst/>
          </a:prstGeom>
          <a:noFill/>
          <a:ln cap="flat" cmpd="sng" w="9525">
            <a:solidFill>
              <a:schemeClr val="accent5"/>
            </a:solidFill>
            <a:prstDash val="solid"/>
            <a:round/>
            <a:headEnd len="med" w="med" type="none"/>
            <a:tailEnd len="med" w="med" type="none"/>
          </a:ln>
        </p:spPr>
      </p:cxnSp>
      <p:sp>
        <p:nvSpPr>
          <p:cNvPr id="353" name="Google Shape;353;p24"/>
          <p:cNvSpPr/>
          <p:nvPr/>
        </p:nvSpPr>
        <p:spPr>
          <a:xfrm>
            <a:off x="5848650" y="3273350"/>
            <a:ext cx="3801600" cy="1231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800"/>
              <a:t>Filter:</a:t>
            </a:r>
            <a:endParaRPr b="1" sz="1800"/>
          </a:p>
          <a:p>
            <a:pPr indent="0" lvl="0" marL="0" marR="0" rtl="0" algn="ctr">
              <a:lnSpc>
                <a:spcPct val="100000"/>
              </a:lnSpc>
              <a:spcBef>
                <a:spcPts val="0"/>
              </a:spcBef>
              <a:spcAft>
                <a:spcPts val="0"/>
              </a:spcAft>
              <a:buNone/>
            </a:pPr>
            <a:r>
              <a:rPr b="1" lang="en-US" sz="1800"/>
              <a:t>Total Properties &gt; 4</a:t>
            </a:r>
            <a:endParaRPr b="1" sz="1800"/>
          </a:p>
          <a:p>
            <a:pPr indent="0" lvl="0" marL="0" marR="0" rtl="0" algn="ctr">
              <a:lnSpc>
                <a:spcPct val="100000"/>
              </a:lnSpc>
              <a:spcBef>
                <a:spcPts val="0"/>
              </a:spcBef>
              <a:spcAft>
                <a:spcPts val="0"/>
              </a:spcAft>
              <a:buNone/>
            </a:pPr>
            <a:r>
              <a:rPr b="1" lang="en-US" sz="1800"/>
              <a:t>&amp;</a:t>
            </a:r>
            <a:endParaRPr b="1" sz="1800"/>
          </a:p>
          <a:p>
            <a:pPr indent="0" lvl="0" marL="0" marR="0" rtl="0" algn="ctr">
              <a:lnSpc>
                <a:spcPct val="100000"/>
              </a:lnSpc>
              <a:spcBef>
                <a:spcPts val="0"/>
              </a:spcBef>
              <a:spcAft>
                <a:spcPts val="0"/>
              </a:spcAft>
              <a:buNone/>
            </a:pPr>
            <a:r>
              <a:rPr b="1" lang="en-US" sz="1800"/>
              <a:t>Index &gt; 0.5 </a:t>
            </a:r>
            <a:endParaRPr b="1" sz="1800"/>
          </a:p>
        </p:txBody>
      </p:sp>
      <p:sp>
        <p:nvSpPr>
          <p:cNvPr id="354" name="Google Shape;354;p24"/>
          <p:cNvSpPr/>
          <p:nvPr/>
        </p:nvSpPr>
        <p:spPr>
          <a:xfrm rot="-10798128">
            <a:off x="9916475" y="3160050"/>
            <a:ext cx="1101600" cy="931500"/>
          </a:xfrm>
          <a:prstGeom prst="bentArrow">
            <a:avLst>
              <a:gd fmla="val 25000" name="adj1"/>
              <a:gd fmla="val 25000" name="adj2"/>
              <a:gd fmla="val 25000" name="adj3"/>
              <a:gd fmla="val 43750" name="adj4"/>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5" name="Google Shape;355;p24"/>
          <p:cNvSpPr/>
          <p:nvPr/>
        </p:nvSpPr>
        <p:spPr>
          <a:xfrm rot="5400000">
            <a:off x="7512263" y="4667200"/>
            <a:ext cx="594300" cy="492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txBox="1"/>
          <p:nvPr/>
        </p:nvSpPr>
        <p:spPr>
          <a:xfrm>
            <a:off x="5709875" y="5422200"/>
            <a:ext cx="4199100" cy="8004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accent4"/>
                </a:solidFill>
              </a:rPr>
              <a:t>13 Census Tracts with over 50% undervalued properties</a:t>
            </a:r>
            <a:endParaRPr b="1" sz="200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25"/>
          <p:cNvPicPr preferRelativeResize="0"/>
          <p:nvPr>
            <p:ph idx="2" type="pic"/>
          </p:nvPr>
        </p:nvPicPr>
        <p:blipFill rotWithShape="1">
          <a:blip r:embed="rId3">
            <a:alphaModFix/>
          </a:blip>
          <a:srcRect b="0" l="28907" r="28903" t="0"/>
          <a:stretch/>
        </p:blipFill>
        <p:spPr>
          <a:xfrm>
            <a:off x="-7938" y="0"/>
            <a:ext cx="3858300" cy="6858000"/>
          </a:xfrm>
          <a:prstGeom prst="rect">
            <a:avLst/>
          </a:prstGeom>
          <a:noFill/>
          <a:ln>
            <a:noFill/>
          </a:ln>
        </p:spPr>
      </p:pic>
      <p:sp>
        <p:nvSpPr>
          <p:cNvPr id="362" name="Google Shape;362;p25"/>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25"/>
          <p:cNvSpPr/>
          <p:nvPr/>
        </p:nvSpPr>
        <p:spPr>
          <a:xfrm>
            <a:off x="4278515" y="478800"/>
            <a:ext cx="2867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a:p>
        </p:txBody>
      </p:sp>
      <p:sp>
        <p:nvSpPr>
          <p:cNvPr id="364" name="Google Shape;364;p25"/>
          <p:cNvSpPr/>
          <p:nvPr/>
        </p:nvSpPr>
        <p:spPr>
          <a:xfrm>
            <a:off x="-37207" y="0"/>
            <a:ext cx="3886800" cy="6858000"/>
          </a:xfrm>
          <a:prstGeom prst="roundRect">
            <a:avLst>
              <a:gd fmla="val 0" name="adj"/>
            </a:avLst>
          </a:prstGeom>
          <a:gradFill>
            <a:gsLst>
              <a:gs pos="0">
                <a:schemeClr val="dk2"/>
              </a:gs>
              <a:gs pos="36000">
                <a:srgbClr val="179FAD">
                  <a:alpha val="85882"/>
                </a:srgbClr>
              </a:gs>
              <a:gs pos="100000">
                <a:srgbClr val="0D9299">
                  <a:alpha val="80000"/>
                </a:srgbClr>
              </a:gs>
            </a:gsLst>
            <a:path path="circle">
              <a:fillToRect l="100%" t="100%"/>
            </a:path>
            <a:tileRect b="-100%" r="-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aphicFrame>
        <p:nvGraphicFramePr>
          <p:cNvPr id="365" name="Google Shape;365;p25"/>
          <p:cNvGraphicFramePr/>
          <p:nvPr/>
        </p:nvGraphicFramePr>
        <p:xfrm>
          <a:off x="2146850" y="1428963"/>
          <a:ext cx="3000000" cy="3000000"/>
        </p:xfrm>
        <a:graphic>
          <a:graphicData uri="http://schemas.openxmlformats.org/drawingml/2006/table">
            <a:tbl>
              <a:tblPr>
                <a:noFill/>
                <a:tableStyleId>{0368958F-2A68-4F76-B0BF-60F769A2C974}</a:tableStyleId>
              </a:tblPr>
              <a:tblGrid>
                <a:gridCol w="1066050"/>
                <a:gridCol w="2266750"/>
                <a:gridCol w="1670375"/>
                <a:gridCol w="1532200"/>
                <a:gridCol w="1165800"/>
              </a:tblGrid>
              <a:tr h="190500">
                <a:tc>
                  <a:txBody>
                    <a:bodyPr/>
                    <a:lstStyle/>
                    <a:p>
                      <a:pPr indent="0" lvl="0" marL="0" rtl="0" algn="ctr">
                        <a:spcBef>
                          <a:spcPts val="0"/>
                        </a:spcBef>
                        <a:spcAft>
                          <a:spcPts val="0"/>
                        </a:spcAft>
                        <a:buNone/>
                      </a:pPr>
                      <a:r>
                        <a:rPr b="1" lang="en-US"/>
                        <a: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a:t>census_tract_id</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a:t>undervalued</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a:t>total</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a:t>index</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r h="247650">
                <a:tc>
                  <a:txBody>
                    <a:bodyPr/>
                    <a:lstStyle/>
                    <a:p>
                      <a:pPr indent="0" lvl="0" marL="0" rtl="0" algn="ctr">
                        <a:lnSpc>
                          <a:spcPct val="115000"/>
                        </a:lnSpc>
                        <a:spcBef>
                          <a:spcPts val="0"/>
                        </a:spcBef>
                        <a:spcAft>
                          <a:spcPts val="0"/>
                        </a:spcAft>
                        <a:buNone/>
                      </a:pPr>
                      <a:r>
                        <a:rPr lang="en-US"/>
                        <a:t>1</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13121011310</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0.833333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2</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32019002505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0.8</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4013319104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0.8</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48439102000</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0.8</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48113002100</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0.666667</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48201410601</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8</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0.625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7</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13051010806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8</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13089021204</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9</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13245010203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10</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22033003912</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11</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45045001807</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12</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48113003103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47650">
                <a:tc>
                  <a:txBody>
                    <a:bodyPr/>
                    <a:lstStyle/>
                    <a:p>
                      <a:pPr indent="0" lvl="0" marL="0" rtl="0" algn="ctr">
                        <a:lnSpc>
                          <a:spcPct val="115000"/>
                        </a:lnSpc>
                        <a:spcBef>
                          <a:spcPts val="0"/>
                        </a:spcBef>
                        <a:spcAft>
                          <a:spcPts val="0"/>
                        </a:spcAft>
                        <a:buNone/>
                      </a:pPr>
                      <a:r>
                        <a:rPr lang="en-US"/>
                        <a:t>13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48167725600</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3</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5</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r">
                        <a:lnSpc>
                          <a:spcPct val="115000"/>
                        </a:lnSpc>
                        <a:spcBef>
                          <a:spcPts val="0"/>
                        </a:spcBef>
                        <a:spcAft>
                          <a:spcPts val="0"/>
                        </a:spcAft>
                        <a:buNone/>
                      </a:pPr>
                      <a:r>
                        <a:rPr lang="en-US"/>
                        <a:t>0.6</a:t>
                      </a:r>
                      <a:endParaRPr/>
                    </a:p>
                  </a:txBody>
                  <a:tcPr marT="38100" marB="3810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366" name="Google Shape;366;p25"/>
          <p:cNvSpPr txBox="1"/>
          <p:nvPr/>
        </p:nvSpPr>
        <p:spPr>
          <a:xfrm>
            <a:off x="866100" y="426100"/>
            <a:ext cx="10262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700">
                <a:solidFill>
                  <a:schemeClr val="accent4"/>
                </a:solidFill>
                <a:latin typeface="Montserrat"/>
                <a:ea typeface="Montserrat"/>
                <a:cs typeface="Montserrat"/>
                <a:sym typeface="Montserrat"/>
              </a:rPr>
              <a:t>Initial Findings</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idx="12" type="sldNum"/>
          </p:nvPr>
        </p:nvSpPr>
        <p:spPr>
          <a:xfrm>
            <a:off x="10232971" y="6287868"/>
            <a:ext cx="1692300" cy="341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73" name="Google Shape;373;p26"/>
          <p:cNvGraphicFramePr/>
          <p:nvPr/>
        </p:nvGraphicFramePr>
        <p:xfrm>
          <a:off x="812000" y="1556350"/>
          <a:ext cx="3000000" cy="3000000"/>
        </p:xfrm>
        <a:graphic>
          <a:graphicData uri="http://schemas.openxmlformats.org/drawingml/2006/table">
            <a:tbl>
              <a:tblPr>
                <a:noFill/>
                <a:tableStyleId>{0368958F-2A68-4F76-B0BF-60F769A2C974}</a:tableStyleId>
              </a:tblPr>
              <a:tblGrid>
                <a:gridCol w="421450"/>
                <a:gridCol w="1099600"/>
                <a:gridCol w="1206000"/>
                <a:gridCol w="1206000"/>
                <a:gridCol w="1117325"/>
                <a:gridCol w="1809000"/>
                <a:gridCol w="1489750"/>
                <a:gridCol w="1294650"/>
                <a:gridCol w="727150"/>
              </a:tblGrid>
              <a:tr h="701625">
                <a:tc>
                  <a:txBody>
                    <a:bodyPr/>
                    <a:lstStyle/>
                    <a:p>
                      <a:pPr indent="0" lvl="0" marL="0" rtl="0" algn="ctr">
                        <a:spcBef>
                          <a:spcPts val="0"/>
                        </a:spcBef>
                        <a:spcAft>
                          <a:spcPts val="0"/>
                        </a:spcAft>
                        <a:buNone/>
                      </a:pPr>
                      <a:r>
                        <a:rPr b="1" lang="en-US" sz="1600"/>
                        <a:t>№</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State</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County</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City</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Zip code</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Census tract</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 of undervalued properties</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total # of properties</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US" sz="1600"/>
                        <a:t>Index</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672075">
                <a:tc>
                  <a:txBody>
                    <a:bodyPr/>
                    <a:lstStyle/>
                    <a:p>
                      <a:pPr indent="0" lvl="0" marL="0" rtl="0" algn="l">
                        <a:spcBef>
                          <a:spcPts val="0"/>
                        </a:spcBef>
                        <a:spcAft>
                          <a:spcPts val="0"/>
                        </a:spcAft>
                        <a:buNone/>
                      </a:pPr>
                      <a:r>
                        <a:rPr lang="en-US" sz="1600"/>
                        <a:t>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TX</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Galveston</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Galveston</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77551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7256</a:t>
                      </a:r>
                      <a:r>
                        <a:rPr lang="en-US" sz="1600"/>
                        <a:t>00</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2075">
                <a:tc>
                  <a:txBody>
                    <a:bodyPr/>
                    <a:lstStyle/>
                    <a:p>
                      <a:pPr indent="0" lvl="0" marL="0" rtl="0" algn="l">
                        <a:spcBef>
                          <a:spcPts val="0"/>
                        </a:spcBef>
                        <a:spcAft>
                          <a:spcPts val="0"/>
                        </a:spcAft>
                        <a:buNone/>
                      </a:pPr>
                      <a:r>
                        <a:rPr lang="en-US" sz="1600"/>
                        <a:t>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AZ</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Maricopa</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Tempe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85282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319104</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2075">
                <a:tc>
                  <a:txBody>
                    <a:bodyPr/>
                    <a:lstStyle/>
                    <a:p>
                      <a:pPr indent="0" lvl="0" marL="0" rtl="0" algn="l">
                        <a:spcBef>
                          <a:spcPts val="0"/>
                        </a:spcBef>
                        <a:spcAft>
                          <a:spcPts val="0"/>
                        </a:spcAft>
                        <a:buNone/>
                      </a:pPr>
                      <a:r>
                        <a:rPr lang="en-US" sz="1600"/>
                        <a:t>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SC</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Greenville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Greenville</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29615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001807</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2075">
                <a:tc>
                  <a:txBody>
                    <a:bodyPr/>
                    <a:lstStyle/>
                    <a:p>
                      <a:pPr indent="0" lvl="0" marL="0" rtl="0" algn="l">
                        <a:spcBef>
                          <a:spcPts val="0"/>
                        </a:spcBef>
                        <a:spcAft>
                          <a:spcPts val="0"/>
                        </a:spcAft>
                        <a:buNone/>
                      </a:pPr>
                      <a:r>
                        <a:rPr lang="en-US" sz="1600"/>
                        <a:t>4</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TX</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Harris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Houston</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77002</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410601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8</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0.63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2075">
                <a:tc>
                  <a:txBody>
                    <a:bodyPr/>
                    <a:lstStyle/>
                    <a:p>
                      <a:pPr indent="0" lvl="0" marL="0" rtl="0" algn="l">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GA</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Chatham</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Savannah</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31419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010</a:t>
                      </a:r>
                      <a:r>
                        <a:rPr lang="en-US" sz="1600"/>
                        <a:t>8</a:t>
                      </a:r>
                      <a:r>
                        <a:rPr lang="en-US" sz="1600"/>
                        <a:t>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3</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600"/>
                        <a:t>0.6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74" name="Google Shape;374;p26"/>
          <p:cNvSpPr txBox="1"/>
          <p:nvPr/>
        </p:nvSpPr>
        <p:spPr>
          <a:xfrm>
            <a:off x="866100" y="426100"/>
            <a:ext cx="10262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solidFill>
                  <a:schemeClr val="accent4"/>
                </a:solidFill>
                <a:latin typeface="Montserrat"/>
                <a:ea typeface="Montserrat"/>
                <a:cs typeface="Montserrat"/>
                <a:sym typeface="Montserrat"/>
              </a:rPr>
              <a:t>Top 5 census tracts after the validation</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p:nvPr/>
        </p:nvSpPr>
        <p:spPr>
          <a:xfrm>
            <a:off x="266699" y="284225"/>
            <a:ext cx="4783500" cy="666900"/>
          </a:xfrm>
          <a:prstGeom prst="rect">
            <a:avLst/>
          </a:prstGeom>
          <a:no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t/>
            </a:r>
            <a:endParaRPr b="1" sz="31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100">
                <a:solidFill>
                  <a:schemeClr val="accent4"/>
                </a:solidFill>
                <a:latin typeface="Montserrat"/>
                <a:ea typeface="Montserrat"/>
                <a:cs typeface="Montserrat"/>
                <a:sym typeface="Montserrat"/>
              </a:rPr>
              <a:t>Census Tract ID:  45045001807</a:t>
            </a:r>
            <a:endParaRPr b="1" sz="31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100">
                <a:solidFill>
                  <a:schemeClr val="accent4"/>
                </a:solidFill>
                <a:latin typeface="Montserrat"/>
                <a:ea typeface="Montserrat"/>
                <a:cs typeface="Montserrat"/>
                <a:sym typeface="Montserrat"/>
              </a:rPr>
              <a:t>(Greenville</a:t>
            </a:r>
            <a:r>
              <a:rPr b="1" lang="en-US" sz="3100">
                <a:solidFill>
                  <a:schemeClr val="accent4"/>
                </a:solidFill>
                <a:latin typeface="Montserrat"/>
                <a:ea typeface="Montserrat"/>
                <a:cs typeface="Montserrat"/>
                <a:sym typeface="Montserrat"/>
              </a:rPr>
              <a:t>, SC) </a:t>
            </a:r>
            <a:r>
              <a:rPr b="1" i="0" lang="en-US" sz="3100" u="none" cap="none" strike="noStrike">
                <a:solidFill>
                  <a:schemeClr val="accent4"/>
                </a:solidFill>
                <a:latin typeface="Montserrat"/>
                <a:ea typeface="Montserrat"/>
                <a:cs typeface="Montserrat"/>
                <a:sym typeface="Montserrat"/>
              </a:rPr>
              <a:t> </a:t>
            </a:r>
            <a:endParaRPr sz="500"/>
          </a:p>
        </p:txBody>
      </p:sp>
      <p:sp>
        <p:nvSpPr>
          <p:cNvPr id="380" name="Google Shape;380;p27"/>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1" name="Google Shape;381;p27"/>
          <p:cNvSpPr txBox="1"/>
          <p:nvPr/>
        </p:nvSpPr>
        <p:spPr>
          <a:xfrm>
            <a:off x="266700" y="1863300"/>
            <a:ext cx="60054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County: Greenville</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Zip Code: 29615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 of undervalued properties: 3</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total # of properties: 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Crime Rate (per 1000 residents): 49.43</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Poverty level: 13.4%</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Median Home price: $292,400</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1-Year Income Growth: 5.67%</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Unemployment Rate: 3.5%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Median Home Sale Price % Increase YOY (City): 17.4%</a:t>
            </a:r>
            <a:endParaRPr b="1">
              <a:solidFill>
                <a:srgbClr val="A5AAAF"/>
              </a:solidFill>
              <a:latin typeface="Montserrat"/>
              <a:ea typeface="Montserrat"/>
              <a:cs typeface="Montserrat"/>
              <a:sym typeface="Montserrat"/>
            </a:endParaRPr>
          </a:p>
          <a:p>
            <a:pPr indent="0" lvl="0" marL="0" rtl="0" algn="l">
              <a:lnSpc>
                <a:spcPct val="120000"/>
              </a:lnSpc>
              <a:spcBef>
                <a:spcPts val="0"/>
              </a:spcBef>
              <a:spcAft>
                <a:spcPts val="0"/>
              </a:spcAft>
              <a:buNone/>
            </a:pPr>
            <a:r>
              <a:t/>
            </a:r>
            <a:endParaRPr b="1">
              <a:solidFill>
                <a:srgbClr val="A5AAAF"/>
              </a:solidFill>
              <a:latin typeface="Montserrat"/>
              <a:ea typeface="Montserrat"/>
              <a:cs typeface="Montserrat"/>
              <a:sym typeface="Montserrat"/>
            </a:endParaRPr>
          </a:p>
        </p:txBody>
      </p:sp>
      <p:pic>
        <p:nvPicPr>
          <p:cNvPr id="382" name="Google Shape;382;p27"/>
          <p:cNvPicPr preferRelativeResize="0"/>
          <p:nvPr/>
        </p:nvPicPr>
        <p:blipFill>
          <a:blip r:embed="rId3">
            <a:alphaModFix/>
          </a:blip>
          <a:stretch>
            <a:fillRect/>
          </a:stretch>
        </p:blipFill>
        <p:spPr>
          <a:xfrm>
            <a:off x="6348300" y="3249825"/>
            <a:ext cx="5126474" cy="3379449"/>
          </a:xfrm>
          <a:prstGeom prst="rect">
            <a:avLst/>
          </a:prstGeom>
          <a:noFill/>
          <a:ln>
            <a:noFill/>
          </a:ln>
        </p:spPr>
      </p:pic>
      <p:pic>
        <p:nvPicPr>
          <p:cNvPr id="383" name="Google Shape;383;p27"/>
          <p:cNvPicPr preferRelativeResize="0"/>
          <p:nvPr/>
        </p:nvPicPr>
        <p:blipFill>
          <a:blip r:embed="rId4">
            <a:alphaModFix/>
          </a:blip>
          <a:stretch>
            <a:fillRect/>
          </a:stretch>
        </p:blipFill>
        <p:spPr>
          <a:xfrm>
            <a:off x="6424500" y="152400"/>
            <a:ext cx="5050277" cy="28407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p:nvPr/>
        </p:nvSpPr>
        <p:spPr>
          <a:xfrm>
            <a:off x="371682" y="529150"/>
            <a:ext cx="4289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3400">
                <a:solidFill>
                  <a:schemeClr val="accent4"/>
                </a:solidFill>
                <a:latin typeface="Montserrat"/>
                <a:ea typeface="Montserrat"/>
                <a:cs typeface="Montserrat"/>
                <a:sym typeface="Montserrat"/>
              </a:rPr>
              <a:t>Census Tract ID:  13051010806</a:t>
            </a:r>
            <a:endParaRPr b="1" sz="34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400">
                <a:solidFill>
                  <a:schemeClr val="accent4"/>
                </a:solidFill>
                <a:latin typeface="Montserrat"/>
                <a:ea typeface="Montserrat"/>
                <a:cs typeface="Montserrat"/>
                <a:sym typeface="Montserrat"/>
              </a:rPr>
              <a:t>(Savannah</a:t>
            </a:r>
            <a:r>
              <a:rPr b="1" lang="en-US" sz="3400">
                <a:solidFill>
                  <a:schemeClr val="accent4"/>
                </a:solidFill>
                <a:latin typeface="Montserrat"/>
                <a:ea typeface="Montserrat"/>
                <a:cs typeface="Montserrat"/>
                <a:sym typeface="Montserrat"/>
              </a:rPr>
              <a:t>, GA) </a:t>
            </a:r>
            <a:r>
              <a:rPr b="1" i="0" lang="en-US" sz="3400" u="none" cap="none" strike="noStrike">
                <a:solidFill>
                  <a:schemeClr val="accent4"/>
                </a:solidFill>
                <a:latin typeface="Montserrat"/>
                <a:ea typeface="Montserrat"/>
                <a:cs typeface="Montserrat"/>
                <a:sym typeface="Montserrat"/>
              </a:rPr>
              <a:t> </a:t>
            </a:r>
            <a:endParaRPr sz="800"/>
          </a:p>
        </p:txBody>
      </p:sp>
      <p:sp>
        <p:nvSpPr>
          <p:cNvPr id="389" name="Google Shape;389;p28"/>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28"/>
          <p:cNvSpPr txBox="1"/>
          <p:nvPr/>
        </p:nvSpPr>
        <p:spPr>
          <a:xfrm>
            <a:off x="481250" y="1829700"/>
            <a:ext cx="6059700" cy="31986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County: Chatham</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Zip Code: 31419</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Census Tract ID:  13051010806</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 of undervalued properties: 3</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total # of properties: 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Crime Rate (per 1000 residents): 24.64</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Poverty level: 13.7%</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Median Home price: $201,000</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1-Year Income Growth: 3.77%</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Unemployment Rate: 4.2%</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Median Home Sale Price % Increase YOY (City): 20.3%</a:t>
            </a:r>
            <a:endParaRPr b="1">
              <a:solidFill>
                <a:srgbClr val="A5AAAF"/>
              </a:solidFill>
              <a:latin typeface="Montserrat"/>
              <a:ea typeface="Montserrat"/>
              <a:cs typeface="Montserrat"/>
              <a:sym typeface="Montserrat"/>
            </a:endParaRPr>
          </a:p>
          <a:p>
            <a:pPr indent="0" lvl="0" marL="0" rtl="0" algn="l">
              <a:lnSpc>
                <a:spcPct val="120000"/>
              </a:lnSpc>
              <a:spcBef>
                <a:spcPts val="0"/>
              </a:spcBef>
              <a:spcAft>
                <a:spcPts val="0"/>
              </a:spcAft>
              <a:buNone/>
            </a:pPr>
            <a:r>
              <a:t/>
            </a:r>
            <a:endParaRPr b="1" sz="1100">
              <a:solidFill>
                <a:srgbClr val="A5AAAF"/>
              </a:solidFill>
              <a:latin typeface="Montserrat"/>
              <a:ea typeface="Montserrat"/>
              <a:cs typeface="Montserrat"/>
              <a:sym typeface="Montserrat"/>
            </a:endParaRPr>
          </a:p>
        </p:txBody>
      </p:sp>
      <p:pic>
        <p:nvPicPr>
          <p:cNvPr id="391" name="Google Shape;391;p28"/>
          <p:cNvPicPr preferRelativeResize="0"/>
          <p:nvPr/>
        </p:nvPicPr>
        <p:blipFill>
          <a:blip r:embed="rId3">
            <a:alphaModFix/>
          </a:blip>
          <a:stretch>
            <a:fillRect/>
          </a:stretch>
        </p:blipFill>
        <p:spPr>
          <a:xfrm>
            <a:off x="7118075" y="3192550"/>
            <a:ext cx="3997549" cy="3339500"/>
          </a:xfrm>
          <a:prstGeom prst="rect">
            <a:avLst/>
          </a:prstGeom>
          <a:noFill/>
          <a:ln>
            <a:noFill/>
          </a:ln>
        </p:spPr>
      </p:pic>
      <p:pic>
        <p:nvPicPr>
          <p:cNvPr id="392" name="Google Shape;392;p28"/>
          <p:cNvPicPr preferRelativeResize="0"/>
          <p:nvPr/>
        </p:nvPicPr>
        <p:blipFill>
          <a:blip r:embed="rId4">
            <a:alphaModFix/>
          </a:blip>
          <a:stretch>
            <a:fillRect/>
          </a:stretch>
        </p:blipFill>
        <p:spPr>
          <a:xfrm>
            <a:off x="7118075" y="361760"/>
            <a:ext cx="3997552" cy="26633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p:nvPr/>
        </p:nvSpPr>
        <p:spPr>
          <a:xfrm>
            <a:off x="278382" y="645800"/>
            <a:ext cx="4289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3400">
                <a:solidFill>
                  <a:schemeClr val="accent4"/>
                </a:solidFill>
                <a:latin typeface="Montserrat"/>
                <a:ea typeface="Montserrat"/>
                <a:cs typeface="Montserrat"/>
                <a:sym typeface="Montserrat"/>
              </a:rPr>
              <a:t>Census Tract ID:  48167725600</a:t>
            </a:r>
            <a:endParaRPr b="1" sz="34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400">
                <a:solidFill>
                  <a:schemeClr val="accent4"/>
                </a:solidFill>
                <a:latin typeface="Montserrat"/>
                <a:ea typeface="Montserrat"/>
                <a:cs typeface="Montserrat"/>
                <a:sym typeface="Montserrat"/>
              </a:rPr>
              <a:t>(Galveston, TX) </a:t>
            </a:r>
            <a:r>
              <a:rPr b="1" i="0" lang="en-US" sz="3400" u="none" cap="none" strike="noStrike">
                <a:solidFill>
                  <a:schemeClr val="accent4"/>
                </a:solidFill>
                <a:latin typeface="Montserrat"/>
                <a:ea typeface="Montserrat"/>
                <a:cs typeface="Montserrat"/>
                <a:sym typeface="Montserrat"/>
              </a:rPr>
              <a:t> </a:t>
            </a:r>
            <a:endParaRPr sz="800"/>
          </a:p>
        </p:txBody>
      </p:sp>
      <p:sp>
        <p:nvSpPr>
          <p:cNvPr id="398" name="Google Shape;398;p29"/>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29"/>
          <p:cNvSpPr/>
          <p:nvPr/>
        </p:nvSpPr>
        <p:spPr>
          <a:xfrm>
            <a:off x="432275" y="1904350"/>
            <a:ext cx="5653500" cy="3581100"/>
          </a:xfrm>
          <a:prstGeom prst="rect">
            <a:avLst/>
          </a:prstGeom>
          <a:noFill/>
          <a:ln>
            <a:noFill/>
          </a:ln>
        </p:spPr>
        <p:txBody>
          <a:bodyPr anchorCtr="0" anchor="ctr" bIns="25400" lIns="25400" spcFirstLastPara="1" rIns="25400" wrap="square" tIns="25400">
            <a:noAutofit/>
          </a:bodyPr>
          <a:lstStyle/>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County: Galveston</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Zip Code: 77551</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 of undervalued properties: 3</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total # of properties: 5</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Crime Rate (per 1000 residents): 37.64</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Poverty level: 19.90%: </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Median Home price: $182,800</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1-Year Income Growth: 9.84%</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Unemployment Rate: 5.6%</a:t>
            </a:r>
            <a:endParaRPr b="1">
              <a:solidFill>
                <a:srgbClr val="A5AAAF"/>
              </a:solidFill>
              <a:latin typeface="Montserrat"/>
              <a:ea typeface="Montserrat"/>
              <a:cs typeface="Montserrat"/>
              <a:sym typeface="Montserrat"/>
            </a:endParaRPr>
          </a:p>
          <a:p>
            <a:pPr indent="-317500" lvl="0" marL="457200" marR="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Median Home Sale Price % Increase YOY (City): 14.6%</a:t>
            </a:r>
            <a:endParaRPr b="1">
              <a:solidFill>
                <a:srgbClr val="A5AAAF"/>
              </a:solidFill>
              <a:latin typeface="Montserrat"/>
              <a:ea typeface="Montserrat"/>
              <a:cs typeface="Montserrat"/>
              <a:sym typeface="Montserrat"/>
            </a:endParaRPr>
          </a:p>
          <a:p>
            <a:pPr indent="0" lvl="0" marL="0" marR="0" rtl="0" algn="l">
              <a:lnSpc>
                <a:spcPct val="120000"/>
              </a:lnSpc>
              <a:spcBef>
                <a:spcPts val="0"/>
              </a:spcBef>
              <a:spcAft>
                <a:spcPts val="0"/>
              </a:spcAft>
              <a:buNone/>
            </a:pPr>
            <a:r>
              <a:t/>
            </a:r>
            <a:endParaRPr b="1">
              <a:solidFill>
                <a:srgbClr val="A5AAAF"/>
              </a:solidFill>
              <a:latin typeface="Montserrat"/>
              <a:ea typeface="Montserrat"/>
              <a:cs typeface="Montserrat"/>
              <a:sym typeface="Montserrat"/>
            </a:endParaRPr>
          </a:p>
          <a:p>
            <a:pPr indent="0" lvl="0" marL="0" marR="0" rtl="0" algn="l">
              <a:lnSpc>
                <a:spcPct val="120000"/>
              </a:lnSpc>
              <a:spcBef>
                <a:spcPts val="0"/>
              </a:spcBef>
              <a:spcAft>
                <a:spcPts val="0"/>
              </a:spcAft>
              <a:buNone/>
            </a:pPr>
            <a:r>
              <a:t/>
            </a:r>
            <a:endParaRPr b="1">
              <a:solidFill>
                <a:srgbClr val="A5AAAF"/>
              </a:solidFill>
              <a:latin typeface="Montserrat"/>
              <a:ea typeface="Montserrat"/>
              <a:cs typeface="Montserrat"/>
              <a:sym typeface="Montserrat"/>
            </a:endParaRPr>
          </a:p>
        </p:txBody>
      </p:sp>
      <p:pic>
        <p:nvPicPr>
          <p:cNvPr id="400" name="Google Shape;400;p29"/>
          <p:cNvPicPr preferRelativeResize="0"/>
          <p:nvPr/>
        </p:nvPicPr>
        <p:blipFill>
          <a:blip r:embed="rId3">
            <a:alphaModFix/>
          </a:blip>
          <a:stretch>
            <a:fillRect/>
          </a:stretch>
        </p:blipFill>
        <p:spPr>
          <a:xfrm>
            <a:off x="7298100" y="3152850"/>
            <a:ext cx="4071059" cy="3581101"/>
          </a:xfrm>
          <a:prstGeom prst="rect">
            <a:avLst/>
          </a:prstGeom>
          <a:noFill/>
          <a:ln>
            <a:noFill/>
          </a:ln>
        </p:spPr>
      </p:pic>
      <p:pic>
        <p:nvPicPr>
          <p:cNvPr id="401" name="Google Shape;401;p29"/>
          <p:cNvPicPr preferRelativeResize="0"/>
          <p:nvPr/>
        </p:nvPicPr>
        <p:blipFill>
          <a:blip r:embed="rId4">
            <a:alphaModFix/>
          </a:blip>
          <a:stretch>
            <a:fillRect/>
          </a:stretch>
        </p:blipFill>
        <p:spPr>
          <a:xfrm>
            <a:off x="7298100" y="131700"/>
            <a:ext cx="4071050" cy="2713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p:nvPr/>
        </p:nvSpPr>
        <p:spPr>
          <a:xfrm>
            <a:off x="198275" y="249250"/>
            <a:ext cx="67998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b="1" sz="33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300">
                <a:solidFill>
                  <a:schemeClr val="accent4"/>
                </a:solidFill>
                <a:latin typeface="Montserrat"/>
                <a:ea typeface="Montserrat"/>
                <a:cs typeface="Montserrat"/>
                <a:sym typeface="Montserrat"/>
              </a:rPr>
              <a:t>Census Tract ID:  </a:t>
            </a:r>
            <a:endParaRPr b="1" sz="33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300">
                <a:solidFill>
                  <a:schemeClr val="accent4"/>
                </a:solidFill>
                <a:latin typeface="Montserrat"/>
                <a:ea typeface="Montserrat"/>
                <a:cs typeface="Montserrat"/>
                <a:sym typeface="Montserrat"/>
              </a:rPr>
              <a:t>4013319104</a:t>
            </a:r>
            <a:endParaRPr b="1" sz="33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300">
                <a:solidFill>
                  <a:schemeClr val="accent4"/>
                </a:solidFill>
                <a:latin typeface="Montserrat"/>
                <a:ea typeface="Montserrat"/>
                <a:cs typeface="Montserrat"/>
                <a:sym typeface="Montserrat"/>
              </a:rPr>
              <a:t>(Tempe</a:t>
            </a:r>
            <a:r>
              <a:rPr b="1" lang="en-US" sz="3300">
                <a:solidFill>
                  <a:schemeClr val="accent4"/>
                </a:solidFill>
                <a:latin typeface="Montserrat"/>
                <a:ea typeface="Montserrat"/>
                <a:cs typeface="Montserrat"/>
                <a:sym typeface="Montserrat"/>
              </a:rPr>
              <a:t>, AZ) </a:t>
            </a:r>
            <a:r>
              <a:rPr b="1" i="0" lang="en-US" sz="3300" u="none" cap="none" strike="noStrike">
                <a:solidFill>
                  <a:schemeClr val="accent4"/>
                </a:solidFill>
                <a:latin typeface="Montserrat"/>
                <a:ea typeface="Montserrat"/>
                <a:cs typeface="Montserrat"/>
                <a:sym typeface="Montserrat"/>
              </a:rPr>
              <a:t> </a:t>
            </a:r>
            <a:endParaRPr sz="700"/>
          </a:p>
        </p:txBody>
      </p:sp>
      <p:sp>
        <p:nvSpPr>
          <p:cNvPr id="407" name="Google Shape;407;p30"/>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30"/>
          <p:cNvSpPr/>
          <p:nvPr/>
        </p:nvSpPr>
        <p:spPr>
          <a:xfrm>
            <a:off x="494375" y="1510000"/>
            <a:ext cx="7415700" cy="3630600"/>
          </a:xfrm>
          <a:prstGeom prst="rect">
            <a:avLst/>
          </a:prstGeom>
          <a:noFill/>
          <a:ln>
            <a:noFill/>
          </a:ln>
        </p:spPr>
        <p:txBody>
          <a:bodyPr anchorCtr="0" anchor="ctr" bIns="25400" lIns="25400" spcFirstLastPara="1" rIns="25400" wrap="square" tIns="25400">
            <a:noAutofit/>
          </a:bodyPr>
          <a:lstStyle/>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County: Maricopa</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Zip Code: 85282</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 of undervalued properties: 4</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total # of properties: 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Crime Rate (per 1000 residents): 48.19</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Poverty level: 19.8%</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Median Home price: $272,900</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1-Year Income Growth: 6.98%</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Unemployment Rate: 2.7%</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Median Home Sale Price % Increase YOY (City): 37.5%</a:t>
            </a:r>
            <a:endParaRPr b="1">
              <a:solidFill>
                <a:srgbClr val="A5AAAF"/>
              </a:solidFill>
              <a:latin typeface="Montserrat"/>
              <a:ea typeface="Montserrat"/>
              <a:cs typeface="Montserrat"/>
              <a:sym typeface="Montserrat"/>
            </a:endParaRPr>
          </a:p>
          <a:p>
            <a:pPr indent="0" lvl="0" marL="0" rtl="0" algn="l">
              <a:lnSpc>
                <a:spcPct val="120000"/>
              </a:lnSpc>
              <a:spcBef>
                <a:spcPts val="0"/>
              </a:spcBef>
              <a:spcAft>
                <a:spcPts val="0"/>
              </a:spcAft>
              <a:buNone/>
            </a:pPr>
            <a:r>
              <a:t/>
            </a:r>
            <a:endParaRPr b="1">
              <a:solidFill>
                <a:srgbClr val="A5AAAF"/>
              </a:solidFill>
              <a:latin typeface="Montserrat"/>
              <a:ea typeface="Montserrat"/>
              <a:cs typeface="Montserrat"/>
              <a:sym typeface="Montserrat"/>
            </a:endParaRPr>
          </a:p>
        </p:txBody>
      </p:sp>
      <p:pic>
        <p:nvPicPr>
          <p:cNvPr id="409" name="Google Shape;409;p30"/>
          <p:cNvPicPr preferRelativeResize="0"/>
          <p:nvPr/>
        </p:nvPicPr>
        <p:blipFill>
          <a:blip r:embed="rId3">
            <a:alphaModFix/>
          </a:blip>
          <a:stretch>
            <a:fillRect/>
          </a:stretch>
        </p:blipFill>
        <p:spPr>
          <a:xfrm>
            <a:off x="7314100" y="3277150"/>
            <a:ext cx="4070626" cy="3478526"/>
          </a:xfrm>
          <a:prstGeom prst="rect">
            <a:avLst/>
          </a:prstGeom>
          <a:noFill/>
          <a:ln>
            <a:noFill/>
          </a:ln>
        </p:spPr>
      </p:pic>
      <p:pic>
        <p:nvPicPr>
          <p:cNvPr id="410" name="Google Shape;410;p30"/>
          <p:cNvPicPr preferRelativeResize="0"/>
          <p:nvPr/>
        </p:nvPicPr>
        <p:blipFill>
          <a:blip r:embed="rId4">
            <a:alphaModFix/>
          </a:blip>
          <a:stretch>
            <a:fillRect/>
          </a:stretch>
        </p:blipFill>
        <p:spPr>
          <a:xfrm>
            <a:off x="7314100" y="186350"/>
            <a:ext cx="4070625" cy="27131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p:nvPr/>
        </p:nvSpPr>
        <p:spPr>
          <a:xfrm>
            <a:off x="290032" y="512350"/>
            <a:ext cx="4289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3200">
                <a:solidFill>
                  <a:schemeClr val="accent4"/>
                </a:solidFill>
                <a:latin typeface="Montserrat"/>
                <a:ea typeface="Montserrat"/>
                <a:cs typeface="Montserrat"/>
                <a:sym typeface="Montserrat"/>
              </a:rPr>
              <a:t>Census Tract ID:  48201410601</a:t>
            </a:r>
            <a:endParaRPr b="1" sz="3200">
              <a:solidFill>
                <a:schemeClr val="accent4"/>
              </a:solidFill>
              <a:latin typeface="Montserrat"/>
              <a:ea typeface="Montserrat"/>
              <a:cs typeface="Montserrat"/>
              <a:sym typeface="Montserrat"/>
            </a:endParaRPr>
          </a:p>
          <a:p>
            <a:pPr indent="0" lvl="0" marL="0" marR="0" rtl="0" algn="l">
              <a:spcBef>
                <a:spcPts val="0"/>
              </a:spcBef>
              <a:spcAft>
                <a:spcPts val="0"/>
              </a:spcAft>
              <a:buNone/>
            </a:pPr>
            <a:r>
              <a:rPr b="1" lang="en-US" sz="3200">
                <a:solidFill>
                  <a:schemeClr val="accent4"/>
                </a:solidFill>
                <a:latin typeface="Montserrat"/>
                <a:ea typeface="Montserrat"/>
                <a:cs typeface="Montserrat"/>
                <a:sym typeface="Montserrat"/>
              </a:rPr>
              <a:t>(Houston</a:t>
            </a:r>
            <a:r>
              <a:rPr b="1" lang="en-US" sz="3200">
                <a:solidFill>
                  <a:schemeClr val="accent4"/>
                </a:solidFill>
                <a:latin typeface="Montserrat"/>
                <a:ea typeface="Montserrat"/>
                <a:cs typeface="Montserrat"/>
                <a:sym typeface="Montserrat"/>
              </a:rPr>
              <a:t>, TX) </a:t>
            </a:r>
            <a:r>
              <a:rPr b="1" i="0" lang="en-US" sz="3500" u="none" cap="none" strike="noStrike">
                <a:solidFill>
                  <a:schemeClr val="accent4"/>
                </a:solidFill>
                <a:latin typeface="Montserrat"/>
                <a:ea typeface="Montserrat"/>
                <a:cs typeface="Montserrat"/>
                <a:sym typeface="Montserrat"/>
              </a:rPr>
              <a:t> </a:t>
            </a:r>
            <a:endParaRPr sz="900"/>
          </a:p>
        </p:txBody>
      </p:sp>
      <p:sp>
        <p:nvSpPr>
          <p:cNvPr id="416" name="Google Shape;416;p31"/>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31"/>
          <p:cNvSpPr txBox="1"/>
          <p:nvPr/>
        </p:nvSpPr>
        <p:spPr>
          <a:xfrm>
            <a:off x="617100" y="2572650"/>
            <a:ext cx="7426200" cy="32448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County: Harris</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Zip Code: 77002</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Census Tract ID:  48201410601</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 of undervalued properties: 5</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total # of properties: 8</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Crime Rate (per 1000 residents): 55.87</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Poverty level: 20.1%</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Median Home price: $195,800</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1-Year Income Growth: 2.44%</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City Unemployment Rate: 5.3%</a:t>
            </a:r>
            <a:endParaRPr b="1">
              <a:solidFill>
                <a:srgbClr val="A5AAAF"/>
              </a:solidFill>
              <a:latin typeface="Montserrat"/>
              <a:ea typeface="Montserrat"/>
              <a:cs typeface="Montserrat"/>
              <a:sym typeface="Montserrat"/>
            </a:endParaRPr>
          </a:p>
          <a:p>
            <a:pPr indent="-317500" lvl="0" marL="457200" rtl="0" algn="l">
              <a:lnSpc>
                <a:spcPct val="120000"/>
              </a:lnSpc>
              <a:spcBef>
                <a:spcPts val="0"/>
              </a:spcBef>
              <a:spcAft>
                <a:spcPts val="0"/>
              </a:spcAft>
              <a:buClr>
                <a:srgbClr val="A5AAAF"/>
              </a:buClr>
              <a:buSzPts val="1400"/>
              <a:buFont typeface="Montserrat"/>
              <a:buChar char="●"/>
            </a:pPr>
            <a:r>
              <a:rPr b="1" lang="en-US">
                <a:solidFill>
                  <a:srgbClr val="A5AAAF"/>
                </a:solidFill>
                <a:latin typeface="Montserrat"/>
                <a:ea typeface="Montserrat"/>
                <a:cs typeface="Montserrat"/>
                <a:sym typeface="Montserrat"/>
              </a:rPr>
              <a:t>Median Home Sale Price % Increase YOY (City): 17.2%</a:t>
            </a:r>
            <a:endParaRPr b="1">
              <a:solidFill>
                <a:srgbClr val="A5AAAF"/>
              </a:solidFill>
              <a:latin typeface="Montserrat"/>
              <a:ea typeface="Montserrat"/>
              <a:cs typeface="Montserrat"/>
              <a:sym typeface="Montserrat"/>
            </a:endParaRPr>
          </a:p>
          <a:p>
            <a:pPr indent="0" lvl="0" marL="0" rtl="0" algn="l">
              <a:lnSpc>
                <a:spcPct val="120000"/>
              </a:lnSpc>
              <a:spcBef>
                <a:spcPts val="0"/>
              </a:spcBef>
              <a:spcAft>
                <a:spcPts val="0"/>
              </a:spcAft>
              <a:buNone/>
            </a:pPr>
            <a:r>
              <a:t/>
            </a:r>
            <a:endParaRPr b="1">
              <a:solidFill>
                <a:srgbClr val="A5AAAF"/>
              </a:solidFill>
              <a:latin typeface="Montserrat"/>
              <a:ea typeface="Montserrat"/>
              <a:cs typeface="Montserrat"/>
              <a:sym typeface="Montserrat"/>
            </a:endParaRPr>
          </a:p>
        </p:txBody>
      </p:sp>
      <p:pic>
        <p:nvPicPr>
          <p:cNvPr id="418" name="Google Shape;418;p31"/>
          <p:cNvPicPr preferRelativeResize="0"/>
          <p:nvPr/>
        </p:nvPicPr>
        <p:blipFill>
          <a:blip r:embed="rId3">
            <a:alphaModFix/>
          </a:blip>
          <a:stretch>
            <a:fillRect/>
          </a:stretch>
        </p:blipFill>
        <p:spPr>
          <a:xfrm>
            <a:off x="7399800" y="3253675"/>
            <a:ext cx="3943524" cy="3375599"/>
          </a:xfrm>
          <a:prstGeom prst="rect">
            <a:avLst/>
          </a:prstGeom>
          <a:noFill/>
          <a:ln>
            <a:noFill/>
          </a:ln>
        </p:spPr>
      </p:pic>
      <p:pic>
        <p:nvPicPr>
          <p:cNvPr id="419" name="Google Shape;419;p31"/>
          <p:cNvPicPr preferRelativeResize="0"/>
          <p:nvPr/>
        </p:nvPicPr>
        <p:blipFill>
          <a:blip r:embed="rId4">
            <a:alphaModFix/>
          </a:blip>
          <a:stretch>
            <a:fillRect/>
          </a:stretch>
        </p:blipFill>
        <p:spPr>
          <a:xfrm>
            <a:off x="7399800" y="144900"/>
            <a:ext cx="3943525" cy="2955672"/>
          </a:xfrm>
          <a:prstGeom prst="rect">
            <a:avLst/>
          </a:prstGeom>
          <a:noFill/>
          <a:ln>
            <a:noFill/>
          </a:ln>
        </p:spPr>
      </p:pic>
      <p:sp>
        <p:nvSpPr>
          <p:cNvPr id="420" name="Google Shape;420;p31"/>
          <p:cNvSpPr txBox="1"/>
          <p:nvPr/>
        </p:nvSpPr>
        <p:spPr>
          <a:xfrm>
            <a:off x="877050" y="1675850"/>
            <a:ext cx="50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a:t>
            </a:r>
            <a:r>
              <a:rPr i="1" lang="en-US">
                <a:latin typeface="Montserrat"/>
                <a:ea typeface="Montserrat"/>
                <a:cs typeface="Montserrat"/>
                <a:sym typeface="Montserrat"/>
              </a:rPr>
              <a:t>Home appraisals jump 21% in Harris County in 2022”</a:t>
            </a:r>
            <a:endParaRPr i="1">
              <a:latin typeface="Montserrat"/>
              <a:ea typeface="Montserrat"/>
              <a:cs typeface="Montserrat"/>
              <a:sym typeface="Montserrat"/>
            </a:endParaRPr>
          </a:p>
        </p:txBody>
      </p:sp>
      <p:sp>
        <p:nvSpPr>
          <p:cNvPr id="421" name="Google Shape;421;p31"/>
          <p:cNvSpPr txBox="1"/>
          <p:nvPr/>
        </p:nvSpPr>
        <p:spPr>
          <a:xfrm>
            <a:off x="877050" y="2025113"/>
            <a:ext cx="50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Montserrat"/>
                <a:ea typeface="Montserrat"/>
                <a:cs typeface="Montserrat"/>
                <a:sym typeface="Montserrat"/>
              </a:rPr>
              <a:t>“4th Largest City in the US”</a:t>
            </a:r>
            <a:endParaRPr i="1">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idx="12" type="sldNum"/>
          </p:nvPr>
        </p:nvSpPr>
        <p:spPr>
          <a:xfrm>
            <a:off x="10232971" y="6287868"/>
            <a:ext cx="1692300" cy="341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8" name="Google Shape;428;p32"/>
          <p:cNvSpPr/>
          <p:nvPr>
            <p:ph idx="2" type="pic"/>
          </p:nvPr>
        </p:nvSpPr>
        <p:spPr>
          <a:xfrm>
            <a:off x="638275" y="2572050"/>
            <a:ext cx="3329100" cy="679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Font typeface="Arial"/>
              <a:buNone/>
            </a:pPr>
            <a:r>
              <a:rPr b="1" lang="en-US" sz="3100">
                <a:solidFill>
                  <a:schemeClr val="accent4"/>
                </a:solidFill>
              </a:rPr>
              <a:t>Greenville, SC</a:t>
            </a:r>
            <a:endParaRPr/>
          </a:p>
        </p:txBody>
      </p:sp>
      <p:sp>
        <p:nvSpPr>
          <p:cNvPr id="429" name="Google Shape;429;p32"/>
          <p:cNvSpPr/>
          <p:nvPr>
            <p:ph idx="3" type="pic"/>
          </p:nvPr>
        </p:nvSpPr>
        <p:spPr>
          <a:xfrm>
            <a:off x="2308325" y="5823900"/>
            <a:ext cx="3563400" cy="679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Font typeface="Arial"/>
              <a:buNone/>
            </a:pPr>
            <a:r>
              <a:rPr b="1" lang="en-US" sz="3400">
                <a:solidFill>
                  <a:schemeClr val="accent4"/>
                </a:solidFill>
              </a:rPr>
              <a:t>Savannah, GA</a:t>
            </a:r>
            <a:endParaRPr/>
          </a:p>
        </p:txBody>
      </p:sp>
      <p:sp>
        <p:nvSpPr>
          <p:cNvPr id="430" name="Google Shape;430;p32"/>
          <p:cNvSpPr/>
          <p:nvPr>
            <p:ph idx="4" type="pic"/>
          </p:nvPr>
        </p:nvSpPr>
        <p:spPr>
          <a:xfrm>
            <a:off x="4877075" y="2501050"/>
            <a:ext cx="3033000" cy="679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Font typeface="Arial"/>
              <a:buNone/>
            </a:pPr>
            <a:r>
              <a:rPr b="1" lang="en-US" sz="3300">
                <a:solidFill>
                  <a:schemeClr val="accent4"/>
                </a:solidFill>
              </a:rPr>
              <a:t>Tempe, AZ</a:t>
            </a:r>
            <a:endParaRPr/>
          </a:p>
        </p:txBody>
      </p:sp>
      <p:sp>
        <p:nvSpPr>
          <p:cNvPr id="431" name="Google Shape;431;p32"/>
          <p:cNvSpPr/>
          <p:nvPr>
            <p:ph idx="5" type="pic"/>
          </p:nvPr>
        </p:nvSpPr>
        <p:spPr>
          <a:xfrm>
            <a:off x="8705900" y="2472700"/>
            <a:ext cx="3033000" cy="7365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Font typeface="Arial"/>
              <a:buNone/>
            </a:pPr>
            <a:r>
              <a:rPr b="1" lang="en-US" sz="3200">
                <a:solidFill>
                  <a:schemeClr val="accent4"/>
                </a:solidFill>
              </a:rPr>
              <a:t>Houston, TX</a:t>
            </a:r>
            <a:endParaRPr/>
          </a:p>
        </p:txBody>
      </p:sp>
      <p:sp>
        <p:nvSpPr>
          <p:cNvPr id="432" name="Google Shape;432;p32"/>
          <p:cNvSpPr/>
          <p:nvPr>
            <p:ph idx="3" type="pic"/>
          </p:nvPr>
        </p:nvSpPr>
        <p:spPr>
          <a:xfrm>
            <a:off x="6852525" y="5823900"/>
            <a:ext cx="3563400" cy="679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Font typeface="Arial"/>
              <a:buNone/>
            </a:pPr>
            <a:r>
              <a:rPr b="1" lang="en-US" sz="3400">
                <a:solidFill>
                  <a:schemeClr val="accent4"/>
                </a:solidFill>
              </a:rPr>
              <a:t>Galveston, TX</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3400">
              <a:solidFill>
                <a:schemeClr val="accent4"/>
              </a:solidFill>
            </a:endParaRPr>
          </a:p>
        </p:txBody>
      </p:sp>
      <p:pic>
        <p:nvPicPr>
          <p:cNvPr id="433" name="Google Shape;433;p32"/>
          <p:cNvPicPr preferRelativeResize="0"/>
          <p:nvPr/>
        </p:nvPicPr>
        <p:blipFill>
          <a:blip r:embed="rId3">
            <a:alphaModFix/>
          </a:blip>
          <a:stretch>
            <a:fillRect/>
          </a:stretch>
        </p:blipFill>
        <p:spPr>
          <a:xfrm>
            <a:off x="4446800" y="0"/>
            <a:ext cx="3298394" cy="2416051"/>
          </a:xfrm>
          <a:prstGeom prst="rect">
            <a:avLst/>
          </a:prstGeom>
          <a:noFill/>
          <a:ln>
            <a:noFill/>
          </a:ln>
        </p:spPr>
      </p:pic>
      <p:pic>
        <p:nvPicPr>
          <p:cNvPr id="434" name="Google Shape;434;p32"/>
          <p:cNvPicPr preferRelativeResize="0"/>
          <p:nvPr/>
        </p:nvPicPr>
        <p:blipFill>
          <a:blip r:embed="rId4">
            <a:alphaModFix/>
          </a:blip>
          <a:stretch>
            <a:fillRect/>
          </a:stretch>
        </p:blipFill>
        <p:spPr>
          <a:xfrm>
            <a:off x="8420925" y="156000"/>
            <a:ext cx="3317979" cy="2416050"/>
          </a:xfrm>
          <a:prstGeom prst="rect">
            <a:avLst/>
          </a:prstGeom>
          <a:noFill/>
          <a:ln>
            <a:noFill/>
          </a:ln>
        </p:spPr>
      </p:pic>
      <p:pic>
        <p:nvPicPr>
          <p:cNvPr id="435" name="Google Shape;435;p32"/>
          <p:cNvPicPr preferRelativeResize="0"/>
          <p:nvPr/>
        </p:nvPicPr>
        <p:blipFill>
          <a:blip r:embed="rId5">
            <a:alphaModFix/>
          </a:blip>
          <a:stretch>
            <a:fillRect/>
          </a:stretch>
        </p:blipFill>
        <p:spPr>
          <a:xfrm>
            <a:off x="2308325" y="3407850"/>
            <a:ext cx="3286200" cy="2416051"/>
          </a:xfrm>
          <a:prstGeom prst="rect">
            <a:avLst/>
          </a:prstGeom>
          <a:noFill/>
          <a:ln>
            <a:noFill/>
          </a:ln>
        </p:spPr>
      </p:pic>
      <p:pic>
        <p:nvPicPr>
          <p:cNvPr id="436" name="Google Shape;436;p32"/>
          <p:cNvPicPr preferRelativeResize="0"/>
          <p:nvPr/>
        </p:nvPicPr>
        <p:blipFill>
          <a:blip r:embed="rId6">
            <a:alphaModFix/>
          </a:blip>
          <a:stretch>
            <a:fillRect/>
          </a:stretch>
        </p:blipFill>
        <p:spPr>
          <a:xfrm>
            <a:off x="6753349" y="3407850"/>
            <a:ext cx="3276309" cy="2416049"/>
          </a:xfrm>
          <a:prstGeom prst="rect">
            <a:avLst/>
          </a:prstGeom>
          <a:noFill/>
          <a:ln>
            <a:noFill/>
          </a:ln>
        </p:spPr>
      </p:pic>
      <p:pic>
        <p:nvPicPr>
          <p:cNvPr id="437" name="Google Shape;437;p32"/>
          <p:cNvPicPr preferRelativeResize="0"/>
          <p:nvPr/>
        </p:nvPicPr>
        <p:blipFill>
          <a:blip r:embed="rId7">
            <a:alphaModFix/>
          </a:blip>
          <a:stretch>
            <a:fillRect/>
          </a:stretch>
        </p:blipFill>
        <p:spPr>
          <a:xfrm>
            <a:off x="638850" y="148800"/>
            <a:ext cx="3132215" cy="2267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ph idx="2" type="pic"/>
          </p:nvPr>
        </p:nvPicPr>
        <p:blipFill rotWithShape="1">
          <a:blip r:embed="rId3">
            <a:alphaModFix/>
          </a:blip>
          <a:srcRect b="0" l="12495" r="12494" t="0"/>
          <a:stretch/>
        </p:blipFill>
        <p:spPr>
          <a:xfrm>
            <a:off x="-7938" y="0"/>
            <a:ext cx="3858300" cy="6858000"/>
          </a:xfrm>
          <a:prstGeom prst="rect">
            <a:avLst/>
          </a:prstGeom>
          <a:noFill/>
          <a:ln>
            <a:noFill/>
          </a:ln>
        </p:spPr>
      </p:pic>
      <p:sp>
        <p:nvSpPr>
          <p:cNvPr id="79" name="Google Shape;79;p15"/>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 name="Google Shape;80;p15"/>
          <p:cNvSpPr/>
          <p:nvPr/>
        </p:nvSpPr>
        <p:spPr>
          <a:xfrm>
            <a:off x="-12700" y="1210902"/>
            <a:ext cx="7070858" cy="862833"/>
          </a:xfrm>
          <a:prstGeom prst="roundRect">
            <a:avLst>
              <a:gd fmla="val 0" name="adj"/>
            </a:avLst>
          </a:prstGeom>
          <a:solidFill>
            <a:schemeClr val="accent1">
              <a:alpha val="91764"/>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81" name="Google Shape;81;p15"/>
          <p:cNvSpPr/>
          <p:nvPr/>
        </p:nvSpPr>
        <p:spPr>
          <a:xfrm>
            <a:off x="3850350" y="2160150"/>
            <a:ext cx="8287500" cy="3134700"/>
          </a:xfrm>
          <a:prstGeom prst="roundRect">
            <a:avLst>
              <a:gd fmla="val 0" name="adj"/>
            </a:avLst>
          </a:prstGeom>
          <a:solidFill>
            <a:srgbClr val="E1E3E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900" u="none" cap="none" strike="noStrike">
              <a:solidFill>
                <a:schemeClr val="dk1"/>
              </a:solidFill>
              <a:latin typeface="Montserrat"/>
              <a:ea typeface="Montserrat"/>
              <a:cs typeface="Montserrat"/>
              <a:sym typeface="Montserrat"/>
            </a:endParaRPr>
          </a:p>
        </p:txBody>
      </p:sp>
      <p:sp>
        <p:nvSpPr>
          <p:cNvPr id="82" name="Google Shape;82;p15"/>
          <p:cNvSpPr/>
          <p:nvPr/>
        </p:nvSpPr>
        <p:spPr>
          <a:xfrm>
            <a:off x="0" y="1322843"/>
            <a:ext cx="6796369" cy="61456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b="1" lang="en-US" sz="4000">
                <a:solidFill>
                  <a:schemeClr val="lt1"/>
                </a:solidFill>
                <a:latin typeface="Montserrat"/>
                <a:ea typeface="Montserrat"/>
                <a:cs typeface="Montserrat"/>
                <a:sym typeface="Montserrat"/>
              </a:rPr>
              <a:t>Outline</a:t>
            </a:r>
            <a:endParaRPr/>
          </a:p>
        </p:txBody>
      </p:sp>
      <p:sp>
        <p:nvSpPr>
          <p:cNvPr id="83" name="Google Shape;83;p15"/>
          <p:cNvSpPr/>
          <p:nvPr/>
        </p:nvSpPr>
        <p:spPr>
          <a:xfrm>
            <a:off x="4606653" y="2498907"/>
            <a:ext cx="2745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300">
                <a:solidFill>
                  <a:srgbClr val="323C46"/>
                </a:solidFill>
                <a:latin typeface="Montserrat"/>
                <a:ea typeface="Montserrat"/>
                <a:cs typeface="Montserrat"/>
                <a:sym typeface="Montserrat"/>
              </a:rPr>
              <a:t>Approach to Business Problem</a:t>
            </a:r>
            <a:endParaRPr sz="1700"/>
          </a:p>
        </p:txBody>
      </p:sp>
      <p:sp>
        <p:nvSpPr>
          <p:cNvPr id="84" name="Google Shape;84;p15"/>
          <p:cNvSpPr/>
          <p:nvPr/>
        </p:nvSpPr>
        <p:spPr>
          <a:xfrm>
            <a:off x="4068003" y="2520487"/>
            <a:ext cx="321000" cy="321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85" name="Google Shape;85;p15"/>
          <p:cNvSpPr/>
          <p:nvPr/>
        </p:nvSpPr>
        <p:spPr>
          <a:xfrm>
            <a:off x="4135791" y="2576026"/>
            <a:ext cx="166800" cy="1911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1</a:t>
            </a:r>
            <a:endParaRPr/>
          </a:p>
        </p:txBody>
      </p:sp>
      <p:sp>
        <p:nvSpPr>
          <p:cNvPr id="86" name="Google Shape;86;p15"/>
          <p:cNvSpPr/>
          <p:nvPr/>
        </p:nvSpPr>
        <p:spPr>
          <a:xfrm>
            <a:off x="4068003" y="3024424"/>
            <a:ext cx="321000" cy="321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87" name="Google Shape;87;p15"/>
          <p:cNvSpPr/>
          <p:nvPr/>
        </p:nvSpPr>
        <p:spPr>
          <a:xfrm>
            <a:off x="4135791" y="3100611"/>
            <a:ext cx="166800" cy="1911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2</a:t>
            </a:r>
            <a:endParaRPr/>
          </a:p>
        </p:txBody>
      </p:sp>
      <p:sp>
        <p:nvSpPr>
          <p:cNvPr id="88" name="Google Shape;88;p15"/>
          <p:cNvSpPr/>
          <p:nvPr/>
        </p:nvSpPr>
        <p:spPr>
          <a:xfrm>
            <a:off x="4068003" y="3528387"/>
            <a:ext cx="321000" cy="321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89" name="Google Shape;89;p15"/>
          <p:cNvSpPr/>
          <p:nvPr/>
        </p:nvSpPr>
        <p:spPr>
          <a:xfrm>
            <a:off x="4135791" y="3602721"/>
            <a:ext cx="166800" cy="1911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3</a:t>
            </a:r>
            <a:endParaRPr/>
          </a:p>
        </p:txBody>
      </p:sp>
      <p:sp>
        <p:nvSpPr>
          <p:cNvPr id="90" name="Google Shape;90;p15"/>
          <p:cNvSpPr/>
          <p:nvPr/>
        </p:nvSpPr>
        <p:spPr>
          <a:xfrm>
            <a:off x="4068003" y="4032348"/>
            <a:ext cx="321000" cy="321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91" name="Google Shape;91;p15"/>
          <p:cNvSpPr/>
          <p:nvPr/>
        </p:nvSpPr>
        <p:spPr>
          <a:xfrm>
            <a:off x="4135791" y="4104830"/>
            <a:ext cx="166800" cy="1911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4</a:t>
            </a:r>
            <a:endParaRPr/>
          </a:p>
        </p:txBody>
      </p:sp>
      <p:sp>
        <p:nvSpPr>
          <p:cNvPr id="92" name="Google Shape;92;p15"/>
          <p:cNvSpPr/>
          <p:nvPr/>
        </p:nvSpPr>
        <p:spPr>
          <a:xfrm>
            <a:off x="4068003" y="4536311"/>
            <a:ext cx="321000" cy="321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93" name="Google Shape;93;p15"/>
          <p:cNvSpPr/>
          <p:nvPr/>
        </p:nvSpPr>
        <p:spPr>
          <a:xfrm>
            <a:off x="4135791" y="4606938"/>
            <a:ext cx="166800" cy="191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5</a:t>
            </a:r>
            <a:endParaRPr/>
          </a:p>
        </p:txBody>
      </p:sp>
      <p:sp>
        <p:nvSpPr>
          <p:cNvPr id="94" name="Google Shape;94;p15"/>
          <p:cNvSpPr/>
          <p:nvPr/>
        </p:nvSpPr>
        <p:spPr>
          <a:xfrm>
            <a:off x="4606653" y="3013257"/>
            <a:ext cx="2745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300">
                <a:solidFill>
                  <a:srgbClr val="323C46"/>
                </a:solidFill>
                <a:latin typeface="Montserrat"/>
                <a:ea typeface="Montserrat"/>
                <a:cs typeface="Montserrat"/>
                <a:sym typeface="Montserrat"/>
              </a:rPr>
              <a:t>Data Cleaning Process</a:t>
            </a:r>
            <a:endParaRPr sz="1700"/>
          </a:p>
        </p:txBody>
      </p:sp>
      <p:sp>
        <p:nvSpPr>
          <p:cNvPr id="95" name="Google Shape;95;p15"/>
          <p:cNvSpPr/>
          <p:nvPr/>
        </p:nvSpPr>
        <p:spPr>
          <a:xfrm>
            <a:off x="4606653" y="3533957"/>
            <a:ext cx="2745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300">
                <a:solidFill>
                  <a:srgbClr val="323C46"/>
                </a:solidFill>
                <a:latin typeface="Montserrat"/>
                <a:ea typeface="Montserrat"/>
                <a:cs typeface="Montserrat"/>
                <a:sym typeface="Montserrat"/>
              </a:rPr>
              <a:t>Random Forest Classifier Model</a:t>
            </a:r>
            <a:endParaRPr sz="1700"/>
          </a:p>
        </p:txBody>
      </p:sp>
      <p:sp>
        <p:nvSpPr>
          <p:cNvPr id="96" name="Google Shape;96;p15"/>
          <p:cNvSpPr/>
          <p:nvPr/>
        </p:nvSpPr>
        <p:spPr>
          <a:xfrm>
            <a:off x="4606653" y="4495307"/>
            <a:ext cx="2745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300">
                <a:solidFill>
                  <a:srgbClr val="323C46"/>
                </a:solidFill>
                <a:latin typeface="Montserrat"/>
                <a:ea typeface="Montserrat"/>
                <a:cs typeface="Montserrat"/>
                <a:sym typeface="Montserrat"/>
              </a:rPr>
              <a:t>Visualization</a:t>
            </a:r>
            <a:endParaRPr sz="1700"/>
          </a:p>
        </p:txBody>
      </p:sp>
      <p:sp>
        <p:nvSpPr>
          <p:cNvPr id="97" name="Google Shape;97;p15"/>
          <p:cNvSpPr/>
          <p:nvPr/>
        </p:nvSpPr>
        <p:spPr>
          <a:xfrm>
            <a:off x="4606653" y="3989757"/>
            <a:ext cx="2745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300">
                <a:solidFill>
                  <a:srgbClr val="323C46"/>
                </a:solidFill>
                <a:latin typeface="Montserrat"/>
                <a:ea typeface="Montserrat"/>
                <a:cs typeface="Montserrat"/>
                <a:sym typeface="Montserrat"/>
              </a:rPr>
              <a:t>Business Insights</a:t>
            </a:r>
            <a:endParaRPr sz="1700"/>
          </a:p>
        </p:txBody>
      </p:sp>
      <p:sp>
        <p:nvSpPr>
          <p:cNvPr id="98" name="Google Shape;98;p15"/>
          <p:cNvSpPr/>
          <p:nvPr/>
        </p:nvSpPr>
        <p:spPr>
          <a:xfrm>
            <a:off x="7183604" y="923153"/>
            <a:ext cx="880234" cy="1066864"/>
          </a:xfrm>
          <a:custGeom>
            <a:rect b="b" l="l" r="r" t="t"/>
            <a:pathLst>
              <a:path extrusionOk="0" h="21600" w="21391">
                <a:moveTo>
                  <a:pt x="10703" y="0"/>
                </a:moveTo>
                <a:cubicBezTo>
                  <a:pt x="10533" y="0"/>
                  <a:pt x="10354" y="44"/>
                  <a:pt x="10213" y="136"/>
                </a:cubicBezTo>
                <a:lnTo>
                  <a:pt x="312" y="6478"/>
                </a:lnTo>
                <a:cubicBezTo>
                  <a:pt x="-34" y="6700"/>
                  <a:pt x="-104" y="7118"/>
                  <a:pt x="163" y="7406"/>
                </a:cubicBezTo>
                <a:cubicBezTo>
                  <a:pt x="430" y="7696"/>
                  <a:pt x="932" y="7752"/>
                  <a:pt x="1278" y="7530"/>
                </a:cubicBezTo>
                <a:lnTo>
                  <a:pt x="2155" y="6973"/>
                </a:lnTo>
                <a:lnTo>
                  <a:pt x="2155" y="14491"/>
                </a:lnTo>
                <a:cubicBezTo>
                  <a:pt x="2155" y="14853"/>
                  <a:pt x="2506" y="15147"/>
                  <a:pt x="2943" y="15147"/>
                </a:cubicBezTo>
                <a:lnTo>
                  <a:pt x="18359" y="15147"/>
                </a:lnTo>
                <a:cubicBezTo>
                  <a:pt x="18797" y="15147"/>
                  <a:pt x="19147" y="14853"/>
                  <a:pt x="19147" y="14491"/>
                </a:cubicBezTo>
                <a:lnTo>
                  <a:pt x="19147" y="6911"/>
                </a:lnTo>
                <a:lnTo>
                  <a:pt x="20113" y="7530"/>
                </a:lnTo>
                <a:cubicBezTo>
                  <a:pt x="20257" y="7621"/>
                  <a:pt x="20434" y="7667"/>
                  <a:pt x="20604" y="7667"/>
                </a:cubicBezTo>
                <a:cubicBezTo>
                  <a:pt x="20841" y="7667"/>
                  <a:pt x="21070" y="7576"/>
                  <a:pt x="21228" y="7406"/>
                </a:cubicBezTo>
                <a:cubicBezTo>
                  <a:pt x="21496" y="7118"/>
                  <a:pt x="21425" y="6700"/>
                  <a:pt x="21080" y="6478"/>
                </a:cubicBezTo>
                <a:lnTo>
                  <a:pt x="16635" y="3629"/>
                </a:lnTo>
                <a:lnTo>
                  <a:pt x="16635" y="656"/>
                </a:lnTo>
                <a:cubicBezTo>
                  <a:pt x="16635" y="291"/>
                  <a:pt x="16282" y="0"/>
                  <a:pt x="15847" y="0"/>
                </a:cubicBezTo>
                <a:cubicBezTo>
                  <a:pt x="15409" y="0"/>
                  <a:pt x="15044" y="291"/>
                  <a:pt x="15044" y="656"/>
                </a:cubicBezTo>
                <a:lnTo>
                  <a:pt x="15044" y="2613"/>
                </a:lnTo>
                <a:lnTo>
                  <a:pt x="11179" y="136"/>
                </a:lnTo>
                <a:cubicBezTo>
                  <a:pt x="11035" y="44"/>
                  <a:pt x="10874" y="0"/>
                  <a:pt x="10703" y="0"/>
                </a:cubicBezTo>
                <a:close/>
                <a:moveTo>
                  <a:pt x="10748" y="1400"/>
                </a:moveTo>
                <a:lnTo>
                  <a:pt x="17616" y="5809"/>
                </a:lnTo>
                <a:cubicBezTo>
                  <a:pt x="17616" y="5809"/>
                  <a:pt x="17616" y="13735"/>
                  <a:pt x="17616" y="13735"/>
                </a:cubicBezTo>
                <a:lnTo>
                  <a:pt x="3790" y="13735"/>
                </a:lnTo>
                <a:lnTo>
                  <a:pt x="3790" y="5871"/>
                </a:lnTo>
                <a:lnTo>
                  <a:pt x="10748" y="1400"/>
                </a:lnTo>
                <a:close/>
                <a:moveTo>
                  <a:pt x="4400" y="16250"/>
                </a:moveTo>
                <a:cubicBezTo>
                  <a:pt x="4193" y="16250"/>
                  <a:pt x="3993" y="16316"/>
                  <a:pt x="3835" y="16448"/>
                </a:cubicBezTo>
                <a:cubicBezTo>
                  <a:pt x="3619" y="16628"/>
                  <a:pt x="3547" y="16886"/>
                  <a:pt x="3627" y="17117"/>
                </a:cubicBezTo>
                <a:cubicBezTo>
                  <a:pt x="3926" y="17060"/>
                  <a:pt x="4258" y="17121"/>
                  <a:pt x="4489" y="17315"/>
                </a:cubicBezTo>
                <a:lnTo>
                  <a:pt x="6779" y="19234"/>
                </a:lnTo>
                <a:lnTo>
                  <a:pt x="8116" y="19234"/>
                </a:lnTo>
                <a:cubicBezTo>
                  <a:pt x="8087" y="19104"/>
                  <a:pt x="8014" y="18976"/>
                  <a:pt x="7894" y="18875"/>
                </a:cubicBezTo>
                <a:lnTo>
                  <a:pt x="5247" y="16671"/>
                </a:lnTo>
                <a:cubicBezTo>
                  <a:pt x="5247" y="16671"/>
                  <a:pt x="4980" y="16448"/>
                  <a:pt x="4980" y="16448"/>
                </a:cubicBezTo>
                <a:cubicBezTo>
                  <a:pt x="4821" y="16316"/>
                  <a:pt x="4607" y="16250"/>
                  <a:pt x="4400" y="16250"/>
                </a:cubicBezTo>
                <a:close/>
                <a:moveTo>
                  <a:pt x="6169" y="16435"/>
                </a:moveTo>
                <a:cubicBezTo>
                  <a:pt x="5962" y="16435"/>
                  <a:pt x="5747" y="16501"/>
                  <a:pt x="5589" y="16633"/>
                </a:cubicBezTo>
                <a:cubicBezTo>
                  <a:pt x="5574" y="16645"/>
                  <a:pt x="5570" y="16656"/>
                  <a:pt x="5560" y="16671"/>
                </a:cubicBezTo>
                <a:lnTo>
                  <a:pt x="8206" y="18875"/>
                </a:lnTo>
                <a:cubicBezTo>
                  <a:pt x="8327" y="18978"/>
                  <a:pt x="8400" y="19106"/>
                  <a:pt x="8429" y="19234"/>
                </a:cubicBezTo>
                <a:lnTo>
                  <a:pt x="9796" y="19234"/>
                </a:lnTo>
                <a:cubicBezTo>
                  <a:pt x="9758" y="19177"/>
                  <a:pt x="9720" y="19122"/>
                  <a:pt x="9663" y="19073"/>
                </a:cubicBezTo>
                <a:lnTo>
                  <a:pt x="6734" y="16633"/>
                </a:lnTo>
                <a:cubicBezTo>
                  <a:pt x="6576" y="16501"/>
                  <a:pt x="6376" y="16435"/>
                  <a:pt x="6169" y="16435"/>
                </a:cubicBezTo>
                <a:close/>
                <a:moveTo>
                  <a:pt x="3582" y="17302"/>
                </a:moveTo>
                <a:cubicBezTo>
                  <a:pt x="3416" y="17332"/>
                  <a:pt x="3265" y="17394"/>
                  <a:pt x="3136" y="17500"/>
                </a:cubicBezTo>
                <a:cubicBezTo>
                  <a:pt x="2773" y="17803"/>
                  <a:pt x="2773" y="18300"/>
                  <a:pt x="3136" y="18603"/>
                </a:cubicBezTo>
                <a:lnTo>
                  <a:pt x="6199" y="21340"/>
                </a:lnTo>
                <a:cubicBezTo>
                  <a:pt x="6372" y="21507"/>
                  <a:pt x="6633" y="21600"/>
                  <a:pt x="6897" y="21600"/>
                </a:cubicBezTo>
                <a:lnTo>
                  <a:pt x="16917" y="21600"/>
                </a:lnTo>
                <a:cubicBezTo>
                  <a:pt x="17211" y="21600"/>
                  <a:pt x="17485" y="21488"/>
                  <a:pt x="17661" y="21290"/>
                </a:cubicBezTo>
                <a:cubicBezTo>
                  <a:pt x="17833" y="21093"/>
                  <a:pt x="17882" y="20842"/>
                  <a:pt x="17794" y="20609"/>
                </a:cubicBezTo>
                <a:cubicBezTo>
                  <a:pt x="17794" y="20609"/>
                  <a:pt x="16947" y="18058"/>
                  <a:pt x="16947" y="18058"/>
                </a:cubicBezTo>
                <a:cubicBezTo>
                  <a:pt x="16826" y="17736"/>
                  <a:pt x="16473" y="17525"/>
                  <a:pt x="16070" y="17525"/>
                </a:cubicBezTo>
                <a:lnTo>
                  <a:pt x="10495" y="17525"/>
                </a:lnTo>
                <a:cubicBezTo>
                  <a:pt x="9983" y="17525"/>
                  <a:pt x="9573" y="17869"/>
                  <a:pt x="9573" y="18293"/>
                </a:cubicBezTo>
                <a:cubicBezTo>
                  <a:pt x="9573" y="18721"/>
                  <a:pt x="9983" y="19061"/>
                  <a:pt x="10495" y="19061"/>
                </a:cubicBezTo>
                <a:lnTo>
                  <a:pt x="13007" y="19061"/>
                </a:lnTo>
                <a:lnTo>
                  <a:pt x="13112" y="19420"/>
                </a:lnTo>
                <a:lnTo>
                  <a:pt x="6749" y="19420"/>
                </a:lnTo>
                <a:lnTo>
                  <a:pt x="4445" y="17500"/>
                </a:lnTo>
                <a:cubicBezTo>
                  <a:pt x="4213" y="17308"/>
                  <a:pt x="3880" y="17246"/>
                  <a:pt x="3582" y="17302"/>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3"/>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33"/>
          <p:cNvSpPr/>
          <p:nvPr/>
        </p:nvSpPr>
        <p:spPr>
          <a:xfrm>
            <a:off x="4278515" y="478800"/>
            <a:ext cx="2867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a:p>
        </p:txBody>
      </p:sp>
      <p:sp>
        <p:nvSpPr>
          <p:cNvPr id="444" name="Google Shape;444;p33"/>
          <p:cNvSpPr txBox="1"/>
          <p:nvPr/>
        </p:nvSpPr>
        <p:spPr>
          <a:xfrm>
            <a:off x="295425" y="162350"/>
            <a:ext cx="71196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solidFill>
                  <a:schemeClr val="accent4"/>
                </a:solidFill>
                <a:latin typeface="Montserrat"/>
                <a:ea typeface="Montserrat"/>
                <a:cs typeface="Montserrat"/>
                <a:sym typeface="Montserrat"/>
              </a:rPr>
              <a:t>Tableau Visualization</a:t>
            </a:r>
            <a:endParaRPr sz="700"/>
          </a:p>
        </p:txBody>
      </p:sp>
      <p:pic>
        <p:nvPicPr>
          <p:cNvPr id="445" name="Google Shape;445;p33"/>
          <p:cNvPicPr preferRelativeResize="0"/>
          <p:nvPr/>
        </p:nvPicPr>
        <p:blipFill>
          <a:blip r:embed="rId3">
            <a:alphaModFix/>
          </a:blip>
          <a:stretch>
            <a:fillRect/>
          </a:stretch>
        </p:blipFill>
        <p:spPr>
          <a:xfrm>
            <a:off x="384525" y="916550"/>
            <a:ext cx="10841498" cy="5662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34"/>
          <p:cNvPicPr preferRelativeResize="0"/>
          <p:nvPr>
            <p:ph idx="2" type="pic"/>
          </p:nvPr>
        </p:nvPicPr>
        <p:blipFill rotWithShape="1">
          <a:blip r:embed="rId3">
            <a:alphaModFix/>
          </a:blip>
          <a:srcRect b="27777" l="0" r="0" t="27777"/>
          <a:stretch/>
        </p:blipFill>
        <p:spPr>
          <a:xfrm>
            <a:off x="0" y="1901825"/>
            <a:ext cx="12192000" cy="3048000"/>
          </a:xfrm>
          <a:prstGeom prst="rect">
            <a:avLst/>
          </a:prstGeom>
          <a:noFill/>
          <a:ln>
            <a:noFill/>
          </a:ln>
        </p:spPr>
      </p:pic>
      <p:sp>
        <p:nvSpPr>
          <p:cNvPr id="451" name="Google Shape;451;p34"/>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rgbClr val="BFBFBF"/>
                </a:solidFill>
              </a:rPr>
              <a:t>‹#›</a:t>
            </a:fld>
            <a:endParaRPr b="1">
              <a:solidFill>
                <a:srgbClr val="BFBFBF"/>
              </a:solidFill>
            </a:endParaRPr>
          </a:p>
        </p:txBody>
      </p:sp>
      <p:sp>
        <p:nvSpPr>
          <p:cNvPr id="452" name="Google Shape;452;p34"/>
          <p:cNvSpPr/>
          <p:nvPr/>
        </p:nvSpPr>
        <p:spPr>
          <a:xfrm>
            <a:off x="6102416" y="1900767"/>
            <a:ext cx="6093600" cy="3056400"/>
          </a:xfrm>
          <a:prstGeom prst="rect">
            <a:avLst/>
          </a:prstGeom>
          <a:solidFill>
            <a:srgbClr val="06494C">
              <a:alpha val="9176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453" name="Google Shape;453;p34"/>
          <p:cNvSpPr/>
          <p:nvPr/>
        </p:nvSpPr>
        <p:spPr>
          <a:xfrm>
            <a:off x="6492130" y="2165525"/>
            <a:ext cx="5214600" cy="986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solidFill>
                  <a:srgbClr val="FFFFFF"/>
                </a:solidFill>
                <a:latin typeface="Montserrat"/>
                <a:ea typeface="Montserrat"/>
                <a:cs typeface="Montserrat"/>
                <a:sym typeface="Montserrat"/>
              </a:rPr>
              <a:t>We recommend looking into/investing in the following census tract/city:</a:t>
            </a:r>
            <a:endParaRPr sz="300"/>
          </a:p>
        </p:txBody>
      </p:sp>
      <p:sp>
        <p:nvSpPr>
          <p:cNvPr id="454" name="Google Shape;454;p34"/>
          <p:cNvSpPr/>
          <p:nvPr/>
        </p:nvSpPr>
        <p:spPr>
          <a:xfrm>
            <a:off x="7600799" y="1168905"/>
            <a:ext cx="166800" cy="1911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None/>
            </a:pPr>
            <a:r>
              <a:t/>
            </a:r>
            <a:endParaRPr/>
          </a:p>
        </p:txBody>
      </p:sp>
      <p:grpSp>
        <p:nvGrpSpPr>
          <p:cNvPr id="455" name="Google Shape;455;p34"/>
          <p:cNvGrpSpPr/>
          <p:nvPr/>
        </p:nvGrpSpPr>
        <p:grpSpPr>
          <a:xfrm>
            <a:off x="5333206" y="2267049"/>
            <a:ext cx="771000" cy="783000"/>
            <a:chOff x="0" y="0"/>
            <a:chExt cx="1542000" cy="1566000"/>
          </a:xfrm>
        </p:grpSpPr>
        <p:sp>
          <p:nvSpPr>
            <p:cNvPr id="456" name="Google Shape;456;p34"/>
            <p:cNvSpPr/>
            <p:nvPr/>
          </p:nvSpPr>
          <p:spPr>
            <a:xfrm>
              <a:off x="0" y="0"/>
              <a:ext cx="1542000" cy="1566000"/>
            </a:xfrm>
            <a:prstGeom prst="rect">
              <a:avLst/>
            </a:prstGeom>
            <a:solidFill>
              <a:schemeClr val="dk2">
                <a:alpha val="9176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457" name="Google Shape;457;p34"/>
            <p:cNvSpPr/>
            <p:nvPr/>
          </p:nvSpPr>
          <p:spPr>
            <a:xfrm>
              <a:off x="337215" y="327502"/>
              <a:ext cx="943901" cy="910926"/>
            </a:xfrm>
            <a:custGeom>
              <a:rect b="b" l="l" r="r" t="t"/>
              <a:pathLst>
                <a:path extrusionOk="0" h="21600" w="21377">
                  <a:moveTo>
                    <a:pt x="10047" y="0"/>
                  </a:moveTo>
                  <a:cubicBezTo>
                    <a:pt x="9808" y="0"/>
                    <a:pt x="9567" y="88"/>
                    <a:pt x="9374" y="262"/>
                  </a:cubicBezTo>
                  <a:lnTo>
                    <a:pt x="359" y="8381"/>
                  </a:lnTo>
                  <a:cubicBezTo>
                    <a:pt x="-74" y="8770"/>
                    <a:pt x="-122" y="9454"/>
                    <a:pt x="249" y="9906"/>
                  </a:cubicBezTo>
                  <a:cubicBezTo>
                    <a:pt x="621" y="10358"/>
                    <a:pt x="1267" y="10408"/>
                    <a:pt x="1698" y="10021"/>
                  </a:cubicBezTo>
                  <a:lnTo>
                    <a:pt x="10047" y="2509"/>
                  </a:lnTo>
                  <a:cubicBezTo>
                    <a:pt x="10047" y="2509"/>
                    <a:pt x="18397" y="10021"/>
                    <a:pt x="18397" y="10021"/>
                  </a:cubicBezTo>
                  <a:cubicBezTo>
                    <a:pt x="18591" y="10196"/>
                    <a:pt x="18833" y="10283"/>
                    <a:pt x="19070" y="10283"/>
                  </a:cubicBezTo>
                  <a:cubicBezTo>
                    <a:pt x="19360" y="10283"/>
                    <a:pt x="19650" y="10154"/>
                    <a:pt x="19854" y="9906"/>
                  </a:cubicBezTo>
                  <a:cubicBezTo>
                    <a:pt x="20226" y="9454"/>
                    <a:pt x="20176" y="8770"/>
                    <a:pt x="19744" y="8381"/>
                  </a:cubicBezTo>
                  <a:lnTo>
                    <a:pt x="10721" y="262"/>
                  </a:lnTo>
                  <a:cubicBezTo>
                    <a:pt x="10528" y="88"/>
                    <a:pt x="10287" y="0"/>
                    <a:pt x="10047" y="0"/>
                  </a:cubicBezTo>
                  <a:close/>
                  <a:moveTo>
                    <a:pt x="10071" y="3411"/>
                  </a:moveTo>
                  <a:cubicBezTo>
                    <a:pt x="9951" y="3411"/>
                    <a:pt x="9830" y="3455"/>
                    <a:pt x="9734" y="3543"/>
                  </a:cubicBezTo>
                  <a:lnTo>
                    <a:pt x="2936" y="9685"/>
                  </a:lnTo>
                  <a:cubicBezTo>
                    <a:pt x="2822" y="9787"/>
                    <a:pt x="2755" y="9937"/>
                    <a:pt x="2755" y="10095"/>
                  </a:cubicBezTo>
                  <a:lnTo>
                    <a:pt x="2755" y="18968"/>
                  </a:lnTo>
                  <a:cubicBezTo>
                    <a:pt x="2755" y="19265"/>
                    <a:pt x="2987" y="19509"/>
                    <a:pt x="3272" y="19509"/>
                  </a:cubicBezTo>
                  <a:lnTo>
                    <a:pt x="11042" y="19509"/>
                  </a:lnTo>
                  <a:cubicBezTo>
                    <a:pt x="10771" y="19306"/>
                    <a:pt x="10506" y="19087"/>
                    <a:pt x="10267" y="18836"/>
                  </a:cubicBezTo>
                  <a:cubicBezTo>
                    <a:pt x="9813" y="18362"/>
                    <a:pt x="9453" y="17818"/>
                    <a:pt x="9170" y="17237"/>
                  </a:cubicBezTo>
                  <a:cubicBezTo>
                    <a:pt x="9084" y="17304"/>
                    <a:pt x="8979" y="17352"/>
                    <a:pt x="8865" y="17352"/>
                  </a:cubicBezTo>
                  <a:lnTo>
                    <a:pt x="6758" y="17352"/>
                  </a:lnTo>
                  <a:cubicBezTo>
                    <a:pt x="6472" y="17352"/>
                    <a:pt x="6241" y="17109"/>
                    <a:pt x="6241" y="16811"/>
                  </a:cubicBezTo>
                  <a:lnTo>
                    <a:pt x="6241" y="14613"/>
                  </a:lnTo>
                  <a:cubicBezTo>
                    <a:pt x="6241" y="14315"/>
                    <a:pt x="6472" y="14072"/>
                    <a:pt x="6758" y="14072"/>
                  </a:cubicBezTo>
                  <a:lnTo>
                    <a:pt x="8536" y="14072"/>
                  </a:lnTo>
                  <a:cubicBezTo>
                    <a:pt x="8562" y="13579"/>
                    <a:pt x="8640" y="13092"/>
                    <a:pt x="8771" y="12629"/>
                  </a:cubicBezTo>
                  <a:lnTo>
                    <a:pt x="6758" y="12629"/>
                  </a:lnTo>
                  <a:cubicBezTo>
                    <a:pt x="6472" y="12629"/>
                    <a:pt x="6241" y="12386"/>
                    <a:pt x="6241" y="12087"/>
                  </a:cubicBezTo>
                  <a:lnTo>
                    <a:pt x="6241" y="9890"/>
                  </a:lnTo>
                  <a:cubicBezTo>
                    <a:pt x="6241" y="9591"/>
                    <a:pt x="6472" y="9349"/>
                    <a:pt x="6758" y="9349"/>
                  </a:cubicBezTo>
                  <a:lnTo>
                    <a:pt x="8865" y="9349"/>
                  </a:lnTo>
                  <a:cubicBezTo>
                    <a:pt x="9149" y="9349"/>
                    <a:pt x="9382" y="9591"/>
                    <a:pt x="9382" y="9890"/>
                  </a:cubicBezTo>
                  <a:lnTo>
                    <a:pt x="9382" y="11202"/>
                  </a:lnTo>
                  <a:cubicBezTo>
                    <a:pt x="9630" y="10773"/>
                    <a:pt x="9919" y="10368"/>
                    <a:pt x="10267" y="10005"/>
                  </a:cubicBezTo>
                  <a:cubicBezTo>
                    <a:pt x="11393" y="8825"/>
                    <a:pt x="12895" y="8176"/>
                    <a:pt x="14488" y="8176"/>
                  </a:cubicBezTo>
                  <a:cubicBezTo>
                    <a:pt x="14890" y="8176"/>
                    <a:pt x="15287" y="8217"/>
                    <a:pt x="15671" y="8299"/>
                  </a:cubicBezTo>
                  <a:lnTo>
                    <a:pt x="10408" y="3543"/>
                  </a:lnTo>
                  <a:cubicBezTo>
                    <a:pt x="10311" y="3455"/>
                    <a:pt x="10191" y="3411"/>
                    <a:pt x="10071" y="3411"/>
                  </a:cubicBezTo>
                  <a:close/>
                  <a:moveTo>
                    <a:pt x="14457" y="9185"/>
                  </a:moveTo>
                  <a:cubicBezTo>
                    <a:pt x="13140" y="9185"/>
                    <a:pt x="11903" y="9726"/>
                    <a:pt x="10972" y="10702"/>
                  </a:cubicBezTo>
                  <a:cubicBezTo>
                    <a:pt x="10040" y="11677"/>
                    <a:pt x="9523" y="12972"/>
                    <a:pt x="9523" y="14351"/>
                  </a:cubicBezTo>
                  <a:cubicBezTo>
                    <a:pt x="9523" y="15731"/>
                    <a:pt x="10040" y="17024"/>
                    <a:pt x="10972" y="18000"/>
                  </a:cubicBezTo>
                  <a:cubicBezTo>
                    <a:pt x="11903" y="18976"/>
                    <a:pt x="13140" y="19517"/>
                    <a:pt x="14457" y="19517"/>
                  </a:cubicBezTo>
                  <a:cubicBezTo>
                    <a:pt x="15600" y="19517"/>
                    <a:pt x="16683" y="19107"/>
                    <a:pt x="17559" y="18361"/>
                  </a:cubicBezTo>
                  <a:lnTo>
                    <a:pt x="17943" y="18763"/>
                  </a:lnTo>
                  <a:cubicBezTo>
                    <a:pt x="17852" y="19122"/>
                    <a:pt x="17940" y="19522"/>
                    <a:pt x="18209" y="19804"/>
                  </a:cubicBezTo>
                  <a:lnTo>
                    <a:pt x="19619" y="21280"/>
                  </a:lnTo>
                  <a:cubicBezTo>
                    <a:pt x="19820" y="21492"/>
                    <a:pt x="20083" y="21600"/>
                    <a:pt x="20347" y="21600"/>
                  </a:cubicBezTo>
                  <a:cubicBezTo>
                    <a:pt x="20611" y="21600"/>
                    <a:pt x="20875" y="21491"/>
                    <a:pt x="21076" y="21280"/>
                  </a:cubicBezTo>
                  <a:cubicBezTo>
                    <a:pt x="21478" y="20859"/>
                    <a:pt x="21477" y="20176"/>
                    <a:pt x="21076" y="19755"/>
                  </a:cubicBezTo>
                  <a:lnTo>
                    <a:pt x="19666" y="18279"/>
                  </a:lnTo>
                  <a:cubicBezTo>
                    <a:pt x="19397" y="17997"/>
                    <a:pt x="19015" y="17905"/>
                    <a:pt x="18671" y="18000"/>
                  </a:cubicBezTo>
                  <a:lnTo>
                    <a:pt x="18287" y="17598"/>
                  </a:lnTo>
                  <a:cubicBezTo>
                    <a:pt x="19857" y="15572"/>
                    <a:pt x="19742" y="12586"/>
                    <a:pt x="17943" y="10702"/>
                  </a:cubicBezTo>
                  <a:cubicBezTo>
                    <a:pt x="17011" y="9726"/>
                    <a:pt x="15775" y="9185"/>
                    <a:pt x="14457" y="9185"/>
                  </a:cubicBezTo>
                  <a:close/>
                  <a:moveTo>
                    <a:pt x="14457" y="10267"/>
                  </a:moveTo>
                  <a:cubicBezTo>
                    <a:pt x="15500" y="10267"/>
                    <a:pt x="16475" y="10693"/>
                    <a:pt x="17214" y="11464"/>
                  </a:cubicBezTo>
                  <a:cubicBezTo>
                    <a:pt x="18734" y="13057"/>
                    <a:pt x="18734" y="15645"/>
                    <a:pt x="17214" y="17237"/>
                  </a:cubicBezTo>
                  <a:cubicBezTo>
                    <a:pt x="16475" y="18011"/>
                    <a:pt x="15499" y="18435"/>
                    <a:pt x="14457" y="18435"/>
                  </a:cubicBezTo>
                  <a:cubicBezTo>
                    <a:pt x="13415" y="18434"/>
                    <a:pt x="12438" y="18009"/>
                    <a:pt x="11700" y="17237"/>
                  </a:cubicBezTo>
                  <a:cubicBezTo>
                    <a:pt x="10962" y="16466"/>
                    <a:pt x="10557" y="15442"/>
                    <a:pt x="10557" y="14351"/>
                  </a:cubicBezTo>
                  <a:cubicBezTo>
                    <a:pt x="10557" y="13261"/>
                    <a:pt x="10962" y="12236"/>
                    <a:pt x="11700" y="11464"/>
                  </a:cubicBezTo>
                  <a:cubicBezTo>
                    <a:pt x="12437" y="10693"/>
                    <a:pt x="13415" y="10267"/>
                    <a:pt x="14457" y="10267"/>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458" name="Google Shape;458;p34"/>
          <p:cNvSpPr/>
          <p:nvPr/>
        </p:nvSpPr>
        <p:spPr>
          <a:xfrm>
            <a:off x="1091046" y="713268"/>
            <a:ext cx="36645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4000">
                <a:solidFill>
                  <a:schemeClr val="accent4"/>
                </a:solidFill>
                <a:latin typeface="Montserrat"/>
                <a:ea typeface="Montserrat"/>
                <a:cs typeface="Montserrat"/>
                <a:sym typeface="Montserrat"/>
              </a:rPr>
              <a:t>Conclusion</a:t>
            </a:r>
            <a:endParaRPr/>
          </a:p>
        </p:txBody>
      </p:sp>
      <p:grpSp>
        <p:nvGrpSpPr>
          <p:cNvPr id="459" name="Google Shape;459;p34"/>
          <p:cNvGrpSpPr/>
          <p:nvPr/>
        </p:nvGrpSpPr>
        <p:grpSpPr>
          <a:xfrm>
            <a:off x="6274700" y="2906700"/>
            <a:ext cx="5650707" cy="341362"/>
            <a:chOff x="0" y="-236184"/>
            <a:chExt cx="10704124" cy="1160700"/>
          </a:xfrm>
        </p:grpSpPr>
        <p:sp>
          <p:nvSpPr>
            <p:cNvPr id="460" name="Google Shape;460;p34"/>
            <p:cNvSpPr/>
            <p:nvPr/>
          </p:nvSpPr>
          <p:spPr>
            <a:xfrm>
              <a:off x="486124" y="-236184"/>
              <a:ext cx="10218000" cy="11607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b="1" lang="en-US" sz="1100">
                  <a:solidFill>
                    <a:schemeClr val="lt1"/>
                  </a:solidFill>
                  <a:latin typeface="Montserrat"/>
                  <a:ea typeface="Montserrat"/>
                  <a:cs typeface="Montserrat"/>
                  <a:sym typeface="Montserrat"/>
                </a:rPr>
                <a:t>Census Tract: </a:t>
              </a:r>
              <a:r>
                <a:rPr b="1" lang="en-US">
                  <a:solidFill>
                    <a:schemeClr val="lt1"/>
                  </a:solidFill>
                  <a:latin typeface="Montserrat"/>
                  <a:ea typeface="Montserrat"/>
                  <a:cs typeface="Montserrat"/>
                  <a:sym typeface="Montserrat"/>
                </a:rPr>
                <a:t>48167725600 (</a:t>
              </a:r>
              <a:r>
                <a:rPr b="1" lang="en-US" sz="1100">
                  <a:solidFill>
                    <a:schemeClr val="lt1"/>
                  </a:solidFill>
                  <a:latin typeface="Montserrat"/>
                  <a:ea typeface="Montserrat"/>
                  <a:cs typeface="Montserrat"/>
                  <a:sym typeface="Montserrat"/>
                </a:rPr>
                <a:t>Galveston, TX)</a:t>
              </a:r>
              <a:endParaRPr b="1" sz="1100">
                <a:solidFill>
                  <a:schemeClr val="lt1"/>
                </a:solidFill>
                <a:latin typeface="Montserrat"/>
                <a:ea typeface="Montserrat"/>
                <a:cs typeface="Montserrat"/>
                <a:sym typeface="Montserrat"/>
              </a:endParaRPr>
            </a:p>
          </p:txBody>
        </p:sp>
        <p:sp>
          <p:nvSpPr>
            <p:cNvPr id="461" name="Google Shape;461;p34"/>
            <p:cNvSpPr/>
            <p:nvPr/>
          </p:nvSpPr>
          <p:spPr>
            <a:xfrm>
              <a:off x="0" y="243351"/>
              <a:ext cx="241434" cy="48276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grpSp>
        <p:nvGrpSpPr>
          <p:cNvPr id="462" name="Google Shape;462;p34"/>
          <p:cNvGrpSpPr/>
          <p:nvPr/>
        </p:nvGrpSpPr>
        <p:grpSpPr>
          <a:xfrm>
            <a:off x="6273762" y="3248050"/>
            <a:ext cx="5650707" cy="341362"/>
            <a:chOff x="0" y="-236184"/>
            <a:chExt cx="10704124" cy="1160700"/>
          </a:xfrm>
        </p:grpSpPr>
        <p:sp>
          <p:nvSpPr>
            <p:cNvPr id="463" name="Google Shape;463;p34"/>
            <p:cNvSpPr/>
            <p:nvPr/>
          </p:nvSpPr>
          <p:spPr>
            <a:xfrm>
              <a:off x="486124" y="-236184"/>
              <a:ext cx="10218000" cy="11607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b="1" lang="en-US" sz="1100">
                  <a:solidFill>
                    <a:schemeClr val="lt1"/>
                  </a:solidFill>
                  <a:latin typeface="Montserrat"/>
                  <a:ea typeface="Montserrat"/>
                  <a:cs typeface="Montserrat"/>
                  <a:sym typeface="Montserrat"/>
                </a:rPr>
                <a:t>Census Tract: </a:t>
              </a:r>
              <a:r>
                <a:rPr b="1" lang="en-US">
                  <a:solidFill>
                    <a:schemeClr val="lt1"/>
                  </a:solidFill>
                  <a:latin typeface="Montserrat"/>
                  <a:ea typeface="Montserrat"/>
                  <a:cs typeface="Montserrat"/>
                  <a:sym typeface="Montserrat"/>
                </a:rPr>
                <a:t>4013319104</a:t>
              </a:r>
              <a:r>
                <a:rPr b="1" lang="en-US">
                  <a:solidFill>
                    <a:schemeClr val="lt1"/>
                  </a:solidFill>
                  <a:latin typeface="Montserrat"/>
                  <a:ea typeface="Montserrat"/>
                  <a:cs typeface="Montserrat"/>
                  <a:sym typeface="Montserrat"/>
                </a:rPr>
                <a:t> (</a:t>
              </a:r>
              <a:r>
                <a:rPr b="1" lang="en-US" sz="1100">
                  <a:solidFill>
                    <a:schemeClr val="lt1"/>
                  </a:solidFill>
                  <a:latin typeface="Montserrat"/>
                  <a:ea typeface="Montserrat"/>
                  <a:cs typeface="Montserrat"/>
                  <a:sym typeface="Montserrat"/>
                </a:rPr>
                <a:t>Tempe, AZ) </a:t>
              </a:r>
              <a:endParaRPr b="1" sz="1100">
                <a:solidFill>
                  <a:schemeClr val="lt1"/>
                </a:solidFill>
                <a:latin typeface="Montserrat"/>
                <a:ea typeface="Montserrat"/>
                <a:cs typeface="Montserrat"/>
                <a:sym typeface="Montserrat"/>
              </a:endParaRPr>
            </a:p>
          </p:txBody>
        </p:sp>
        <p:sp>
          <p:nvSpPr>
            <p:cNvPr id="464" name="Google Shape;464;p34"/>
            <p:cNvSpPr/>
            <p:nvPr/>
          </p:nvSpPr>
          <p:spPr>
            <a:xfrm>
              <a:off x="0" y="243351"/>
              <a:ext cx="241434" cy="48276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grpSp>
        <p:nvGrpSpPr>
          <p:cNvPr id="465" name="Google Shape;465;p34"/>
          <p:cNvGrpSpPr/>
          <p:nvPr/>
        </p:nvGrpSpPr>
        <p:grpSpPr>
          <a:xfrm>
            <a:off x="6273762" y="3592212"/>
            <a:ext cx="5650707" cy="341362"/>
            <a:chOff x="0" y="-236184"/>
            <a:chExt cx="10704124" cy="1160700"/>
          </a:xfrm>
        </p:grpSpPr>
        <p:sp>
          <p:nvSpPr>
            <p:cNvPr id="466" name="Google Shape;466;p34"/>
            <p:cNvSpPr/>
            <p:nvPr/>
          </p:nvSpPr>
          <p:spPr>
            <a:xfrm>
              <a:off x="486124" y="-236184"/>
              <a:ext cx="10218000" cy="11607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b="1" lang="en-US" sz="1100">
                  <a:solidFill>
                    <a:schemeClr val="lt1"/>
                  </a:solidFill>
                  <a:latin typeface="Montserrat"/>
                  <a:ea typeface="Montserrat"/>
                  <a:cs typeface="Montserrat"/>
                  <a:sym typeface="Montserrat"/>
                </a:rPr>
                <a:t>Census Tract: </a:t>
              </a:r>
              <a:r>
                <a:rPr b="1" lang="en-US">
                  <a:solidFill>
                    <a:schemeClr val="lt1"/>
                  </a:solidFill>
                  <a:latin typeface="Montserrat"/>
                  <a:ea typeface="Montserrat"/>
                  <a:cs typeface="Montserrat"/>
                  <a:sym typeface="Montserrat"/>
                </a:rPr>
                <a:t>45045001807 </a:t>
              </a:r>
              <a:r>
                <a:rPr b="1" lang="en-US">
                  <a:solidFill>
                    <a:schemeClr val="lt1"/>
                  </a:solidFill>
                  <a:latin typeface="Montserrat"/>
                  <a:ea typeface="Montserrat"/>
                  <a:cs typeface="Montserrat"/>
                  <a:sym typeface="Montserrat"/>
                </a:rPr>
                <a:t> (</a:t>
              </a:r>
              <a:r>
                <a:rPr b="1" lang="en-US" sz="1100">
                  <a:solidFill>
                    <a:schemeClr val="lt1"/>
                  </a:solidFill>
                  <a:latin typeface="Montserrat"/>
                  <a:ea typeface="Montserrat"/>
                  <a:cs typeface="Montserrat"/>
                  <a:sym typeface="Montserrat"/>
                </a:rPr>
                <a:t>Greenville, SC)</a:t>
              </a:r>
              <a:endParaRPr b="1" sz="1100">
                <a:solidFill>
                  <a:schemeClr val="lt1"/>
                </a:solidFill>
                <a:latin typeface="Montserrat"/>
                <a:ea typeface="Montserrat"/>
                <a:cs typeface="Montserrat"/>
                <a:sym typeface="Montserrat"/>
              </a:endParaRPr>
            </a:p>
          </p:txBody>
        </p:sp>
        <p:sp>
          <p:nvSpPr>
            <p:cNvPr id="467" name="Google Shape;467;p34"/>
            <p:cNvSpPr/>
            <p:nvPr/>
          </p:nvSpPr>
          <p:spPr>
            <a:xfrm>
              <a:off x="0" y="243351"/>
              <a:ext cx="241434" cy="48276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grpSp>
        <p:nvGrpSpPr>
          <p:cNvPr id="468" name="Google Shape;468;p34"/>
          <p:cNvGrpSpPr/>
          <p:nvPr/>
        </p:nvGrpSpPr>
        <p:grpSpPr>
          <a:xfrm>
            <a:off x="6273787" y="3957153"/>
            <a:ext cx="5493287" cy="341362"/>
            <a:chOff x="0" y="-236184"/>
            <a:chExt cx="10720701" cy="1160700"/>
          </a:xfrm>
        </p:grpSpPr>
        <p:sp>
          <p:nvSpPr>
            <p:cNvPr id="469" name="Google Shape;469;p34"/>
            <p:cNvSpPr/>
            <p:nvPr/>
          </p:nvSpPr>
          <p:spPr>
            <a:xfrm>
              <a:off x="502701" y="-236184"/>
              <a:ext cx="10218000" cy="11607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b="1" lang="en-US" sz="1100">
                  <a:solidFill>
                    <a:schemeClr val="lt1"/>
                  </a:solidFill>
                  <a:latin typeface="Montserrat"/>
                  <a:ea typeface="Montserrat"/>
                  <a:cs typeface="Montserrat"/>
                  <a:sym typeface="Montserrat"/>
                </a:rPr>
                <a:t>Census Tract: </a:t>
              </a:r>
              <a:r>
                <a:rPr b="1" lang="en-US">
                  <a:solidFill>
                    <a:schemeClr val="lt1"/>
                  </a:solidFill>
                  <a:latin typeface="Montserrat"/>
                  <a:ea typeface="Montserrat"/>
                  <a:cs typeface="Montserrat"/>
                  <a:sym typeface="Montserrat"/>
                </a:rPr>
                <a:t>48201410601 (</a:t>
              </a:r>
              <a:r>
                <a:rPr b="1" lang="en-US" sz="1100">
                  <a:solidFill>
                    <a:schemeClr val="lt1"/>
                  </a:solidFill>
                  <a:latin typeface="Montserrat"/>
                  <a:ea typeface="Montserrat"/>
                  <a:cs typeface="Montserrat"/>
                  <a:sym typeface="Montserrat"/>
                </a:rPr>
                <a:t>Houston, TX)</a:t>
              </a:r>
              <a:endParaRPr b="1" sz="1100">
                <a:solidFill>
                  <a:schemeClr val="lt1"/>
                </a:solidFill>
                <a:latin typeface="Montserrat"/>
                <a:ea typeface="Montserrat"/>
                <a:cs typeface="Montserrat"/>
                <a:sym typeface="Montserrat"/>
              </a:endParaRPr>
            </a:p>
          </p:txBody>
        </p:sp>
        <p:sp>
          <p:nvSpPr>
            <p:cNvPr id="470" name="Google Shape;470;p34"/>
            <p:cNvSpPr/>
            <p:nvPr/>
          </p:nvSpPr>
          <p:spPr>
            <a:xfrm>
              <a:off x="0" y="243351"/>
              <a:ext cx="241434" cy="48276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grpSp>
        <p:nvGrpSpPr>
          <p:cNvPr id="471" name="Google Shape;471;p34"/>
          <p:cNvGrpSpPr/>
          <p:nvPr/>
        </p:nvGrpSpPr>
        <p:grpSpPr>
          <a:xfrm>
            <a:off x="6273763" y="4322100"/>
            <a:ext cx="5612457" cy="341362"/>
            <a:chOff x="0" y="-94905"/>
            <a:chExt cx="10631667" cy="1160700"/>
          </a:xfrm>
        </p:grpSpPr>
        <p:sp>
          <p:nvSpPr>
            <p:cNvPr id="472" name="Google Shape;472;p34"/>
            <p:cNvSpPr/>
            <p:nvPr/>
          </p:nvSpPr>
          <p:spPr>
            <a:xfrm>
              <a:off x="413667" y="-94905"/>
              <a:ext cx="10218000" cy="11607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b="1" lang="en-US" sz="1100">
                  <a:solidFill>
                    <a:schemeClr val="lt1"/>
                  </a:solidFill>
                  <a:latin typeface="Montserrat"/>
                  <a:ea typeface="Montserrat"/>
                  <a:cs typeface="Montserrat"/>
                  <a:sym typeface="Montserrat"/>
                </a:rPr>
                <a:t>Census Tract: </a:t>
              </a:r>
              <a:r>
                <a:rPr b="1" lang="en-US">
                  <a:solidFill>
                    <a:schemeClr val="lt1"/>
                  </a:solidFill>
                  <a:latin typeface="Montserrat"/>
                  <a:ea typeface="Montserrat"/>
                  <a:cs typeface="Montserrat"/>
                  <a:sym typeface="Montserrat"/>
                </a:rPr>
                <a:t>13051010806</a:t>
              </a:r>
              <a:r>
                <a:rPr b="1" lang="en-US">
                  <a:solidFill>
                    <a:schemeClr val="lt1"/>
                  </a:solidFill>
                  <a:latin typeface="Montserrat"/>
                  <a:ea typeface="Montserrat"/>
                  <a:cs typeface="Montserrat"/>
                  <a:sym typeface="Montserrat"/>
                </a:rPr>
                <a:t> (</a:t>
              </a:r>
              <a:r>
                <a:rPr b="1" lang="en-US" sz="1100">
                  <a:solidFill>
                    <a:schemeClr val="lt1"/>
                  </a:solidFill>
                  <a:latin typeface="Montserrat"/>
                  <a:ea typeface="Montserrat"/>
                  <a:cs typeface="Montserrat"/>
                  <a:sym typeface="Montserrat"/>
                </a:rPr>
                <a:t>Savannah, GA) </a:t>
              </a:r>
              <a:endParaRPr b="1" sz="1100">
                <a:solidFill>
                  <a:schemeClr val="lt1"/>
                </a:solidFill>
                <a:latin typeface="Montserrat"/>
                <a:ea typeface="Montserrat"/>
                <a:cs typeface="Montserrat"/>
                <a:sym typeface="Montserrat"/>
              </a:endParaRPr>
            </a:p>
          </p:txBody>
        </p:sp>
        <p:sp>
          <p:nvSpPr>
            <p:cNvPr id="473" name="Google Shape;473;p34"/>
            <p:cNvSpPr/>
            <p:nvPr/>
          </p:nvSpPr>
          <p:spPr>
            <a:xfrm>
              <a:off x="0" y="243351"/>
              <a:ext cx="241434" cy="48276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5"/>
          <p:cNvPicPr preferRelativeResize="0"/>
          <p:nvPr>
            <p:ph idx="2" type="pic"/>
          </p:nvPr>
        </p:nvPicPr>
        <p:blipFill rotWithShape="1">
          <a:blip r:embed="rId3">
            <a:alphaModFix/>
          </a:blip>
          <a:srcRect b="0" l="28907" r="28903" t="0"/>
          <a:stretch/>
        </p:blipFill>
        <p:spPr>
          <a:xfrm>
            <a:off x="-7938" y="0"/>
            <a:ext cx="3858300" cy="6858000"/>
          </a:xfrm>
          <a:prstGeom prst="rect">
            <a:avLst/>
          </a:prstGeom>
          <a:noFill/>
          <a:ln>
            <a:noFill/>
          </a:ln>
        </p:spPr>
      </p:pic>
      <p:sp>
        <p:nvSpPr>
          <p:cNvPr id="479" name="Google Shape;479;p35"/>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35"/>
          <p:cNvSpPr/>
          <p:nvPr/>
        </p:nvSpPr>
        <p:spPr>
          <a:xfrm>
            <a:off x="4278515" y="478800"/>
            <a:ext cx="28677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a:p>
        </p:txBody>
      </p:sp>
      <p:sp>
        <p:nvSpPr>
          <p:cNvPr id="481" name="Google Shape;481;p35"/>
          <p:cNvSpPr/>
          <p:nvPr/>
        </p:nvSpPr>
        <p:spPr>
          <a:xfrm>
            <a:off x="-37207" y="0"/>
            <a:ext cx="3886800" cy="6858000"/>
          </a:xfrm>
          <a:prstGeom prst="roundRect">
            <a:avLst>
              <a:gd fmla="val 0" name="adj"/>
            </a:avLst>
          </a:prstGeom>
          <a:gradFill>
            <a:gsLst>
              <a:gs pos="0">
                <a:schemeClr val="dk2"/>
              </a:gs>
              <a:gs pos="36000">
                <a:srgbClr val="179FAD">
                  <a:alpha val="85882"/>
                </a:srgbClr>
              </a:gs>
              <a:gs pos="100000">
                <a:srgbClr val="0D9299">
                  <a:alpha val="80000"/>
                </a:srgbClr>
              </a:gs>
            </a:gsLst>
            <a:path path="circle">
              <a:fillToRect l="100%" t="100%"/>
            </a:path>
            <a:tileRect b="-100%" r="-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482" name="Google Shape;482;p35"/>
          <p:cNvSpPr txBox="1"/>
          <p:nvPr/>
        </p:nvSpPr>
        <p:spPr>
          <a:xfrm>
            <a:off x="4009300" y="426100"/>
            <a:ext cx="71196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solidFill>
                  <a:schemeClr val="accent4"/>
                </a:solidFill>
                <a:latin typeface="Montserrat"/>
                <a:ea typeface="Montserrat"/>
                <a:cs typeface="Montserrat"/>
                <a:sym typeface="Montserrat"/>
              </a:rPr>
              <a:t>References</a:t>
            </a:r>
            <a:endParaRPr sz="700"/>
          </a:p>
        </p:txBody>
      </p:sp>
      <p:sp>
        <p:nvSpPr>
          <p:cNvPr id="483" name="Google Shape;483;p35"/>
          <p:cNvSpPr txBox="1"/>
          <p:nvPr/>
        </p:nvSpPr>
        <p:spPr>
          <a:xfrm>
            <a:off x="4114800" y="1413800"/>
            <a:ext cx="71850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US" sz="1500">
                <a:solidFill>
                  <a:schemeClr val="dk1"/>
                </a:solidFill>
              </a:rPr>
              <a:t>Neighborhood Scout (</a:t>
            </a:r>
            <a:r>
              <a:rPr lang="en-US" sz="1500" u="sng">
                <a:solidFill>
                  <a:schemeClr val="dk1"/>
                </a:solidFill>
                <a:latin typeface="Roboto"/>
                <a:ea typeface="Roboto"/>
                <a:cs typeface="Roboto"/>
                <a:sym typeface="Roboto"/>
                <a:hlinkClick r:id="rId4">
                  <a:extLst>
                    <a:ext uri="{A12FA001-AC4F-418D-AE19-62706E023703}">
                      <ahyp:hlinkClr val="tx"/>
                    </a:ext>
                  </a:extLst>
                </a:hlinkClick>
              </a:rPr>
              <a:t>https://www.neighborhoodscout.com</a:t>
            </a:r>
            <a:r>
              <a:rPr lang="en-US" sz="1500">
                <a:solidFill>
                  <a:schemeClr val="dk1"/>
                </a:solidFill>
                <a:latin typeface="Roboto"/>
                <a:ea typeface="Roboto"/>
                <a:cs typeface="Roboto"/>
                <a:sym typeface="Roboto"/>
              </a:rPr>
              <a:t>)</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US" sz="1500">
                <a:solidFill>
                  <a:schemeClr val="dk1"/>
                </a:solidFill>
                <a:latin typeface="Roboto"/>
                <a:ea typeface="Roboto"/>
                <a:cs typeface="Roboto"/>
                <a:sym typeface="Roboto"/>
              </a:rPr>
              <a:t>Data USA (</a:t>
            </a:r>
            <a:r>
              <a:rPr lang="en-US" sz="1500" u="sng">
                <a:solidFill>
                  <a:schemeClr val="dk1"/>
                </a:solidFill>
                <a:latin typeface="Roboto"/>
                <a:ea typeface="Roboto"/>
                <a:cs typeface="Roboto"/>
                <a:sym typeface="Roboto"/>
                <a:hlinkClick r:id="rId5">
                  <a:extLst>
                    <a:ext uri="{A12FA001-AC4F-418D-AE19-62706E023703}">
                      <ahyp:hlinkClr val="tx"/>
                    </a:ext>
                  </a:extLst>
                </a:hlinkClick>
              </a:rPr>
              <a:t>https://datausa.io</a:t>
            </a:r>
            <a:r>
              <a:rPr lang="en-US" sz="1500">
                <a:solidFill>
                  <a:schemeClr val="dk1"/>
                </a:solidFill>
                <a:latin typeface="Roboto"/>
                <a:ea typeface="Roboto"/>
                <a:cs typeface="Roboto"/>
                <a:sym typeface="Roboto"/>
              </a:rPr>
              <a:t>)</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US" sz="1500">
                <a:solidFill>
                  <a:schemeClr val="dk1"/>
                </a:solidFill>
                <a:latin typeface="Roboto"/>
                <a:ea typeface="Roboto"/>
                <a:cs typeface="Roboto"/>
                <a:sym typeface="Roboto"/>
              </a:rPr>
              <a:t>YCharts (</a:t>
            </a:r>
            <a:r>
              <a:rPr lang="en-US" sz="1500" u="sng">
                <a:solidFill>
                  <a:schemeClr val="dk1"/>
                </a:solidFill>
                <a:latin typeface="Roboto"/>
                <a:ea typeface="Roboto"/>
                <a:cs typeface="Roboto"/>
                <a:sym typeface="Roboto"/>
                <a:hlinkClick r:id="rId6">
                  <a:extLst>
                    <a:ext uri="{A12FA001-AC4F-418D-AE19-62706E023703}">
                      <ahyp:hlinkClr val="tx"/>
                    </a:ext>
                  </a:extLst>
                </a:hlinkClick>
              </a:rPr>
              <a:t>https://ycharts.com</a:t>
            </a:r>
            <a:r>
              <a:rPr lang="en-US" sz="1500">
                <a:solidFill>
                  <a:schemeClr val="dk1"/>
                </a:solidFill>
                <a:latin typeface="Roboto"/>
                <a:ea typeface="Roboto"/>
                <a:cs typeface="Roboto"/>
                <a:sym typeface="Roboto"/>
              </a:rPr>
              <a:t>)</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US" sz="1500">
                <a:solidFill>
                  <a:schemeClr val="dk1"/>
                </a:solidFill>
                <a:latin typeface="Roboto"/>
                <a:ea typeface="Roboto"/>
                <a:cs typeface="Roboto"/>
                <a:sym typeface="Roboto"/>
              </a:rPr>
              <a:t>RedFin Housing Market Trends (</a:t>
            </a:r>
            <a:r>
              <a:rPr lang="en-US" sz="1500" u="sng">
                <a:solidFill>
                  <a:schemeClr val="dk1"/>
                </a:solidFill>
                <a:latin typeface="Roboto"/>
                <a:ea typeface="Roboto"/>
                <a:cs typeface="Roboto"/>
                <a:sym typeface="Roboto"/>
              </a:rPr>
              <a:t>https://www.redfin.com/) </a:t>
            </a:r>
            <a:endParaRPr sz="1500" u="sng">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ph idx="2" type="pic"/>
          </p:nvPr>
        </p:nvPicPr>
        <p:blipFill rotWithShape="1">
          <a:blip r:embed="rId3">
            <a:alphaModFix/>
          </a:blip>
          <a:srcRect b="0" l="7813" r="7813" t="0"/>
          <a:stretch/>
        </p:blipFill>
        <p:spPr>
          <a:xfrm>
            <a:off x="-7938" y="0"/>
            <a:ext cx="3858300" cy="6858000"/>
          </a:xfrm>
          <a:prstGeom prst="rect">
            <a:avLst/>
          </a:prstGeom>
          <a:noFill/>
          <a:ln>
            <a:noFill/>
          </a:ln>
        </p:spPr>
      </p:pic>
      <p:sp>
        <p:nvSpPr>
          <p:cNvPr id="104" name="Google Shape;104;p16"/>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 name="Google Shape;105;p16"/>
          <p:cNvSpPr txBox="1"/>
          <p:nvPr>
            <p:ph idx="11" type="ftr"/>
          </p:nvPr>
        </p:nvSpPr>
        <p:spPr>
          <a:xfrm>
            <a:off x="266700" y="6287868"/>
            <a:ext cx="2293500" cy="34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FOOTER</a:t>
            </a:r>
            <a:endParaRPr/>
          </a:p>
        </p:txBody>
      </p:sp>
      <p:sp>
        <p:nvSpPr>
          <p:cNvPr id="106" name="Google Shape;106;p16"/>
          <p:cNvSpPr/>
          <p:nvPr/>
        </p:nvSpPr>
        <p:spPr>
          <a:xfrm>
            <a:off x="-3563" y="0"/>
            <a:ext cx="3857700" cy="6858300"/>
          </a:xfrm>
          <a:prstGeom prst="rect">
            <a:avLst/>
          </a:prstGeom>
          <a:solidFill>
            <a:schemeClr val="accent4">
              <a:alpha val="8000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07" name="Google Shape;107;p16"/>
          <p:cNvSpPr/>
          <p:nvPr/>
        </p:nvSpPr>
        <p:spPr>
          <a:xfrm>
            <a:off x="3336693" y="2257010"/>
            <a:ext cx="2551392" cy="908874"/>
          </a:xfrm>
          <a:custGeom>
            <a:rect b="b" l="l" r="r" t="t"/>
            <a:pathLst>
              <a:path extrusionOk="0" h="21600" w="21600">
                <a:moveTo>
                  <a:pt x="2199" y="10857"/>
                </a:moveTo>
                <a:lnTo>
                  <a:pt x="25" y="0"/>
                </a:lnTo>
                <a:lnTo>
                  <a:pt x="19422" y="0"/>
                </a:lnTo>
                <a:lnTo>
                  <a:pt x="21600" y="10805"/>
                </a:lnTo>
                <a:lnTo>
                  <a:pt x="19461" y="21600"/>
                </a:lnTo>
                <a:lnTo>
                  <a:pt x="0" y="21600"/>
                </a:lnTo>
                <a:lnTo>
                  <a:pt x="2199" y="10857"/>
                </a:lnTo>
                <a:close/>
              </a:path>
            </a:pathLst>
          </a:cu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08" name="Google Shape;108;p16"/>
          <p:cNvSpPr/>
          <p:nvPr/>
        </p:nvSpPr>
        <p:spPr>
          <a:xfrm>
            <a:off x="5690427" y="2257010"/>
            <a:ext cx="2551392" cy="908874"/>
          </a:xfrm>
          <a:custGeom>
            <a:rect b="b" l="l" r="r" t="t"/>
            <a:pathLst>
              <a:path extrusionOk="0" h="21600" w="21600">
                <a:moveTo>
                  <a:pt x="2199" y="10857"/>
                </a:moveTo>
                <a:lnTo>
                  <a:pt x="25" y="0"/>
                </a:lnTo>
                <a:lnTo>
                  <a:pt x="19422" y="0"/>
                </a:lnTo>
                <a:lnTo>
                  <a:pt x="21600" y="10805"/>
                </a:lnTo>
                <a:lnTo>
                  <a:pt x="19461" y="21600"/>
                </a:lnTo>
                <a:lnTo>
                  <a:pt x="0" y="21600"/>
                </a:lnTo>
                <a:lnTo>
                  <a:pt x="2199" y="10857"/>
                </a:lnTo>
                <a:close/>
              </a:path>
            </a:pathLst>
          </a:cu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09" name="Google Shape;109;p16"/>
          <p:cNvSpPr/>
          <p:nvPr/>
        </p:nvSpPr>
        <p:spPr>
          <a:xfrm>
            <a:off x="8044160" y="2257010"/>
            <a:ext cx="2551392" cy="908874"/>
          </a:xfrm>
          <a:custGeom>
            <a:rect b="b" l="l" r="r" t="t"/>
            <a:pathLst>
              <a:path extrusionOk="0" h="21600" w="21600">
                <a:moveTo>
                  <a:pt x="2199" y="10857"/>
                </a:moveTo>
                <a:lnTo>
                  <a:pt x="25" y="0"/>
                </a:lnTo>
                <a:lnTo>
                  <a:pt x="19422" y="0"/>
                </a:lnTo>
                <a:lnTo>
                  <a:pt x="21600" y="10805"/>
                </a:lnTo>
                <a:lnTo>
                  <a:pt x="19461" y="21600"/>
                </a:lnTo>
                <a:lnTo>
                  <a:pt x="0" y="21600"/>
                </a:lnTo>
                <a:lnTo>
                  <a:pt x="2199" y="10857"/>
                </a:lnTo>
                <a:close/>
              </a:path>
            </a:pathLst>
          </a:cu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10" name="Google Shape;110;p16"/>
          <p:cNvSpPr/>
          <p:nvPr/>
        </p:nvSpPr>
        <p:spPr>
          <a:xfrm>
            <a:off x="1351241" y="4346974"/>
            <a:ext cx="1043100" cy="1043100"/>
          </a:xfrm>
          <a:prstGeom prst="roundRect">
            <a:avLst>
              <a:gd fmla="val 50000"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nvGrpSpPr>
          <p:cNvPr id="111" name="Google Shape;111;p16"/>
          <p:cNvGrpSpPr/>
          <p:nvPr/>
        </p:nvGrpSpPr>
        <p:grpSpPr>
          <a:xfrm>
            <a:off x="2000072" y="4212731"/>
            <a:ext cx="448200" cy="448200"/>
            <a:chOff x="0" y="0"/>
            <a:chExt cx="896400" cy="896400"/>
          </a:xfrm>
        </p:grpSpPr>
        <p:sp>
          <p:nvSpPr>
            <p:cNvPr id="112" name="Google Shape;112;p16"/>
            <p:cNvSpPr/>
            <p:nvPr/>
          </p:nvSpPr>
          <p:spPr>
            <a:xfrm>
              <a:off x="0" y="0"/>
              <a:ext cx="896400" cy="896400"/>
            </a:xfrm>
            <a:prstGeom prst="roundRect">
              <a:avLst>
                <a:gd fmla="val 50000" name="adj"/>
              </a:avLst>
            </a:prstGeom>
            <a:solidFill>
              <a:srgbClr val="FFFFFF">
                <a:alpha val="898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13" name="Google Shape;113;p16"/>
            <p:cNvSpPr/>
            <p:nvPr/>
          </p:nvSpPr>
          <p:spPr>
            <a:xfrm>
              <a:off x="213495" y="168357"/>
              <a:ext cx="444000" cy="5091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250" u="none" cap="none" strike="noStrike">
                  <a:solidFill>
                    <a:srgbClr val="323C46"/>
                  </a:solidFill>
                  <a:latin typeface="Montserrat"/>
                  <a:ea typeface="Montserrat"/>
                  <a:cs typeface="Montserrat"/>
                  <a:sym typeface="Montserrat"/>
                </a:rPr>
                <a:t>1</a:t>
              </a:r>
              <a:endParaRPr/>
            </a:p>
          </p:txBody>
        </p:sp>
      </p:grpSp>
      <p:sp>
        <p:nvSpPr>
          <p:cNvPr id="114" name="Google Shape;114;p16"/>
          <p:cNvSpPr/>
          <p:nvPr/>
        </p:nvSpPr>
        <p:spPr>
          <a:xfrm>
            <a:off x="1324492" y="4404124"/>
            <a:ext cx="1072500" cy="1072500"/>
          </a:xfrm>
          <a:prstGeom prst="roundRect">
            <a:avLst>
              <a:gd fmla="val 50000" name="adj"/>
            </a:avLst>
          </a:prstGeom>
          <a:noFill/>
          <a:ln cap="flat" cmpd="sng" w="25400">
            <a:solidFill>
              <a:srgbClr val="FFFFFF"/>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15" name="Google Shape;115;p16"/>
          <p:cNvSpPr/>
          <p:nvPr/>
        </p:nvSpPr>
        <p:spPr>
          <a:xfrm>
            <a:off x="1595713" y="4651704"/>
            <a:ext cx="541586" cy="522666"/>
          </a:xfrm>
          <a:custGeom>
            <a:rect b="b" l="l" r="r" t="t"/>
            <a:pathLst>
              <a:path extrusionOk="0" h="21600" w="21377">
                <a:moveTo>
                  <a:pt x="10047" y="0"/>
                </a:moveTo>
                <a:cubicBezTo>
                  <a:pt x="9808" y="0"/>
                  <a:pt x="9567" y="88"/>
                  <a:pt x="9374" y="262"/>
                </a:cubicBezTo>
                <a:lnTo>
                  <a:pt x="359" y="8381"/>
                </a:lnTo>
                <a:cubicBezTo>
                  <a:pt x="-74" y="8770"/>
                  <a:pt x="-122" y="9454"/>
                  <a:pt x="249" y="9906"/>
                </a:cubicBezTo>
                <a:cubicBezTo>
                  <a:pt x="621" y="10358"/>
                  <a:pt x="1267" y="10408"/>
                  <a:pt x="1698" y="10021"/>
                </a:cubicBezTo>
                <a:lnTo>
                  <a:pt x="10047" y="2509"/>
                </a:lnTo>
                <a:cubicBezTo>
                  <a:pt x="10047" y="2509"/>
                  <a:pt x="18397" y="10021"/>
                  <a:pt x="18397" y="10021"/>
                </a:cubicBezTo>
                <a:cubicBezTo>
                  <a:pt x="18591" y="10196"/>
                  <a:pt x="18833" y="10283"/>
                  <a:pt x="19070" y="10283"/>
                </a:cubicBezTo>
                <a:cubicBezTo>
                  <a:pt x="19360" y="10283"/>
                  <a:pt x="19650" y="10154"/>
                  <a:pt x="19854" y="9906"/>
                </a:cubicBezTo>
                <a:cubicBezTo>
                  <a:pt x="20226" y="9454"/>
                  <a:pt x="20176" y="8770"/>
                  <a:pt x="19744" y="8381"/>
                </a:cubicBezTo>
                <a:lnTo>
                  <a:pt x="10721" y="262"/>
                </a:lnTo>
                <a:cubicBezTo>
                  <a:pt x="10528" y="88"/>
                  <a:pt x="10287" y="0"/>
                  <a:pt x="10047" y="0"/>
                </a:cubicBezTo>
                <a:close/>
                <a:moveTo>
                  <a:pt x="10071" y="3411"/>
                </a:moveTo>
                <a:cubicBezTo>
                  <a:pt x="9951" y="3411"/>
                  <a:pt x="9830" y="3455"/>
                  <a:pt x="9734" y="3543"/>
                </a:cubicBezTo>
                <a:lnTo>
                  <a:pt x="2936" y="9685"/>
                </a:lnTo>
                <a:cubicBezTo>
                  <a:pt x="2822" y="9787"/>
                  <a:pt x="2755" y="9937"/>
                  <a:pt x="2755" y="10095"/>
                </a:cubicBezTo>
                <a:lnTo>
                  <a:pt x="2755" y="18968"/>
                </a:lnTo>
                <a:cubicBezTo>
                  <a:pt x="2755" y="19265"/>
                  <a:pt x="2987" y="19509"/>
                  <a:pt x="3272" y="19509"/>
                </a:cubicBezTo>
                <a:lnTo>
                  <a:pt x="11042" y="19509"/>
                </a:lnTo>
                <a:cubicBezTo>
                  <a:pt x="10771" y="19306"/>
                  <a:pt x="10506" y="19087"/>
                  <a:pt x="10267" y="18836"/>
                </a:cubicBezTo>
                <a:cubicBezTo>
                  <a:pt x="9813" y="18362"/>
                  <a:pt x="9453" y="17818"/>
                  <a:pt x="9170" y="17237"/>
                </a:cubicBezTo>
                <a:cubicBezTo>
                  <a:pt x="9084" y="17304"/>
                  <a:pt x="8979" y="17352"/>
                  <a:pt x="8865" y="17352"/>
                </a:cubicBezTo>
                <a:lnTo>
                  <a:pt x="6758" y="17352"/>
                </a:lnTo>
                <a:cubicBezTo>
                  <a:pt x="6472" y="17352"/>
                  <a:pt x="6241" y="17109"/>
                  <a:pt x="6241" y="16811"/>
                </a:cubicBezTo>
                <a:lnTo>
                  <a:pt x="6241" y="14613"/>
                </a:lnTo>
                <a:cubicBezTo>
                  <a:pt x="6241" y="14315"/>
                  <a:pt x="6472" y="14072"/>
                  <a:pt x="6758" y="14072"/>
                </a:cubicBezTo>
                <a:lnTo>
                  <a:pt x="8536" y="14072"/>
                </a:lnTo>
                <a:cubicBezTo>
                  <a:pt x="8562" y="13579"/>
                  <a:pt x="8640" y="13092"/>
                  <a:pt x="8771" y="12629"/>
                </a:cubicBezTo>
                <a:lnTo>
                  <a:pt x="6758" y="12629"/>
                </a:lnTo>
                <a:cubicBezTo>
                  <a:pt x="6472" y="12629"/>
                  <a:pt x="6241" y="12386"/>
                  <a:pt x="6241" y="12087"/>
                </a:cubicBezTo>
                <a:lnTo>
                  <a:pt x="6241" y="9890"/>
                </a:lnTo>
                <a:cubicBezTo>
                  <a:pt x="6241" y="9591"/>
                  <a:pt x="6472" y="9349"/>
                  <a:pt x="6758" y="9349"/>
                </a:cubicBezTo>
                <a:lnTo>
                  <a:pt x="8865" y="9349"/>
                </a:lnTo>
                <a:cubicBezTo>
                  <a:pt x="9149" y="9349"/>
                  <a:pt x="9382" y="9591"/>
                  <a:pt x="9382" y="9890"/>
                </a:cubicBezTo>
                <a:lnTo>
                  <a:pt x="9382" y="11202"/>
                </a:lnTo>
                <a:cubicBezTo>
                  <a:pt x="9630" y="10773"/>
                  <a:pt x="9919" y="10368"/>
                  <a:pt x="10267" y="10005"/>
                </a:cubicBezTo>
                <a:cubicBezTo>
                  <a:pt x="11393" y="8825"/>
                  <a:pt x="12895" y="8176"/>
                  <a:pt x="14488" y="8176"/>
                </a:cubicBezTo>
                <a:cubicBezTo>
                  <a:pt x="14890" y="8176"/>
                  <a:pt x="15287" y="8217"/>
                  <a:pt x="15671" y="8299"/>
                </a:cubicBezTo>
                <a:lnTo>
                  <a:pt x="10408" y="3543"/>
                </a:lnTo>
                <a:cubicBezTo>
                  <a:pt x="10311" y="3455"/>
                  <a:pt x="10191" y="3411"/>
                  <a:pt x="10071" y="3411"/>
                </a:cubicBezTo>
                <a:close/>
                <a:moveTo>
                  <a:pt x="14457" y="9185"/>
                </a:moveTo>
                <a:cubicBezTo>
                  <a:pt x="13140" y="9185"/>
                  <a:pt x="11903" y="9726"/>
                  <a:pt x="10972" y="10702"/>
                </a:cubicBezTo>
                <a:cubicBezTo>
                  <a:pt x="10040" y="11677"/>
                  <a:pt x="9523" y="12972"/>
                  <a:pt x="9523" y="14351"/>
                </a:cubicBezTo>
                <a:cubicBezTo>
                  <a:pt x="9523" y="15731"/>
                  <a:pt x="10040" y="17024"/>
                  <a:pt x="10972" y="18000"/>
                </a:cubicBezTo>
                <a:cubicBezTo>
                  <a:pt x="11903" y="18976"/>
                  <a:pt x="13140" y="19517"/>
                  <a:pt x="14457" y="19517"/>
                </a:cubicBezTo>
                <a:cubicBezTo>
                  <a:pt x="15600" y="19517"/>
                  <a:pt x="16683" y="19107"/>
                  <a:pt x="17559" y="18361"/>
                </a:cubicBezTo>
                <a:lnTo>
                  <a:pt x="17943" y="18763"/>
                </a:lnTo>
                <a:cubicBezTo>
                  <a:pt x="17852" y="19122"/>
                  <a:pt x="17940" y="19522"/>
                  <a:pt x="18209" y="19804"/>
                </a:cubicBezTo>
                <a:lnTo>
                  <a:pt x="19619" y="21280"/>
                </a:lnTo>
                <a:cubicBezTo>
                  <a:pt x="19820" y="21492"/>
                  <a:pt x="20083" y="21600"/>
                  <a:pt x="20347" y="21600"/>
                </a:cubicBezTo>
                <a:cubicBezTo>
                  <a:pt x="20611" y="21600"/>
                  <a:pt x="20875" y="21491"/>
                  <a:pt x="21076" y="21280"/>
                </a:cubicBezTo>
                <a:cubicBezTo>
                  <a:pt x="21478" y="20859"/>
                  <a:pt x="21477" y="20176"/>
                  <a:pt x="21076" y="19755"/>
                </a:cubicBezTo>
                <a:lnTo>
                  <a:pt x="19666" y="18279"/>
                </a:lnTo>
                <a:cubicBezTo>
                  <a:pt x="19397" y="17997"/>
                  <a:pt x="19015" y="17905"/>
                  <a:pt x="18671" y="18000"/>
                </a:cubicBezTo>
                <a:lnTo>
                  <a:pt x="18287" y="17598"/>
                </a:lnTo>
                <a:cubicBezTo>
                  <a:pt x="19857" y="15572"/>
                  <a:pt x="19742" y="12586"/>
                  <a:pt x="17943" y="10702"/>
                </a:cubicBezTo>
                <a:cubicBezTo>
                  <a:pt x="17011" y="9726"/>
                  <a:pt x="15775" y="9185"/>
                  <a:pt x="14457" y="9185"/>
                </a:cubicBezTo>
                <a:close/>
                <a:moveTo>
                  <a:pt x="14457" y="10267"/>
                </a:moveTo>
                <a:cubicBezTo>
                  <a:pt x="15500" y="10267"/>
                  <a:pt x="16475" y="10693"/>
                  <a:pt x="17214" y="11464"/>
                </a:cubicBezTo>
                <a:cubicBezTo>
                  <a:pt x="18734" y="13057"/>
                  <a:pt x="18734" y="15645"/>
                  <a:pt x="17214" y="17237"/>
                </a:cubicBezTo>
                <a:cubicBezTo>
                  <a:pt x="16475" y="18011"/>
                  <a:pt x="15499" y="18435"/>
                  <a:pt x="14457" y="18435"/>
                </a:cubicBezTo>
                <a:cubicBezTo>
                  <a:pt x="13415" y="18434"/>
                  <a:pt x="12438" y="18009"/>
                  <a:pt x="11700" y="17237"/>
                </a:cubicBezTo>
                <a:cubicBezTo>
                  <a:pt x="10962" y="16466"/>
                  <a:pt x="10557" y="15442"/>
                  <a:pt x="10557" y="14351"/>
                </a:cubicBezTo>
                <a:cubicBezTo>
                  <a:pt x="10557" y="13261"/>
                  <a:pt x="10962" y="12236"/>
                  <a:pt x="11700" y="11464"/>
                </a:cubicBezTo>
                <a:cubicBezTo>
                  <a:pt x="12437" y="10693"/>
                  <a:pt x="13415" y="10267"/>
                  <a:pt x="14457" y="10267"/>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16" name="Google Shape;116;p16"/>
          <p:cNvSpPr/>
          <p:nvPr/>
        </p:nvSpPr>
        <p:spPr>
          <a:xfrm>
            <a:off x="2489174" y="5099950"/>
            <a:ext cx="1364958" cy="201561"/>
          </a:xfrm>
          <a:custGeom>
            <a:rect b="b" l="l" r="r" t="t"/>
            <a:pathLst>
              <a:path extrusionOk="0" h="16232" w="21600">
                <a:moveTo>
                  <a:pt x="21600" y="0"/>
                </a:moveTo>
                <a:cubicBezTo>
                  <a:pt x="14469" y="20686"/>
                  <a:pt x="7269" y="21600"/>
                  <a:pt x="0" y="2743"/>
                </a:cubicBezTo>
              </a:path>
            </a:pathLst>
          </a:custGeom>
          <a:noFill/>
          <a:ln cap="flat" cmpd="sng" w="25400">
            <a:solidFill>
              <a:schemeClr val="lt1"/>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lt1"/>
              </a:solidFill>
              <a:latin typeface="Montserrat"/>
              <a:ea typeface="Montserrat"/>
              <a:cs typeface="Montserrat"/>
              <a:sym typeface="Montserrat"/>
            </a:endParaRPr>
          </a:p>
        </p:txBody>
      </p:sp>
      <p:grpSp>
        <p:nvGrpSpPr>
          <p:cNvPr id="117" name="Google Shape;117;p16"/>
          <p:cNvGrpSpPr/>
          <p:nvPr/>
        </p:nvGrpSpPr>
        <p:grpSpPr>
          <a:xfrm>
            <a:off x="3983677" y="4694589"/>
            <a:ext cx="606900" cy="606900"/>
            <a:chOff x="0" y="0"/>
            <a:chExt cx="1213800" cy="1213800"/>
          </a:xfrm>
        </p:grpSpPr>
        <p:sp>
          <p:nvSpPr>
            <p:cNvPr id="118" name="Google Shape;118;p16"/>
            <p:cNvSpPr/>
            <p:nvPr/>
          </p:nvSpPr>
          <p:spPr>
            <a:xfrm>
              <a:off x="0" y="0"/>
              <a:ext cx="1213800" cy="1213800"/>
            </a:xfrm>
            <a:prstGeom prst="roundRect">
              <a:avLst>
                <a:gd fmla="val 50000" name="adj"/>
              </a:avLst>
            </a:prstGeom>
            <a:solidFill>
              <a:schemeClr val="dk2">
                <a:alpha val="8980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19" name="Google Shape;119;p16"/>
            <p:cNvSpPr/>
            <p:nvPr/>
          </p:nvSpPr>
          <p:spPr>
            <a:xfrm>
              <a:off x="311325" y="209955"/>
              <a:ext cx="571086" cy="692172"/>
            </a:xfrm>
            <a:custGeom>
              <a:rect b="b" l="l" r="r" t="t"/>
              <a:pathLst>
                <a:path extrusionOk="0" h="21600" w="21391">
                  <a:moveTo>
                    <a:pt x="10703" y="0"/>
                  </a:moveTo>
                  <a:cubicBezTo>
                    <a:pt x="10533" y="0"/>
                    <a:pt x="10354" y="44"/>
                    <a:pt x="10213" y="136"/>
                  </a:cubicBezTo>
                  <a:lnTo>
                    <a:pt x="312" y="6478"/>
                  </a:lnTo>
                  <a:cubicBezTo>
                    <a:pt x="-34" y="6700"/>
                    <a:pt x="-104" y="7118"/>
                    <a:pt x="163" y="7406"/>
                  </a:cubicBezTo>
                  <a:cubicBezTo>
                    <a:pt x="430" y="7696"/>
                    <a:pt x="932" y="7752"/>
                    <a:pt x="1278" y="7530"/>
                  </a:cubicBezTo>
                  <a:lnTo>
                    <a:pt x="2155" y="6973"/>
                  </a:lnTo>
                  <a:lnTo>
                    <a:pt x="2155" y="14491"/>
                  </a:lnTo>
                  <a:cubicBezTo>
                    <a:pt x="2155" y="14853"/>
                    <a:pt x="2506" y="15147"/>
                    <a:pt x="2943" y="15147"/>
                  </a:cubicBezTo>
                  <a:lnTo>
                    <a:pt x="18359" y="15147"/>
                  </a:lnTo>
                  <a:cubicBezTo>
                    <a:pt x="18797" y="15147"/>
                    <a:pt x="19147" y="14853"/>
                    <a:pt x="19147" y="14491"/>
                  </a:cubicBezTo>
                  <a:lnTo>
                    <a:pt x="19147" y="6911"/>
                  </a:lnTo>
                  <a:lnTo>
                    <a:pt x="20113" y="7530"/>
                  </a:lnTo>
                  <a:cubicBezTo>
                    <a:pt x="20257" y="7621"/>
                    <a:pt x="20434" y="7667"/>
                    <a:pt x="20604" y="7667"/>
                  </a:cubicBezTo>
                  <a:cubicBezTo>
                    <a:pt x="20841" y="7667"/>
                    <a:pt x="21070" y="7576"/>
                    <a:pt x="21228" y="7406"/>
                  </a:cubicBezTo>
                  <a:cubicBezTo>
                    <a:pt x="21496" y="7118"/>
                    <a:pt x="21425" y="6700"/>
                    <a:pt x="21080" y="6478"/>
                  </a:cubicBezTo>
                  <a:lnTo>
                    <a:pt x="16635" y="3629"/>
                  </a:lnTo>
                  <a:lnTo>
                    <a:pt x="16635" y="656"/>
                  </a:lnTo>
                  <a:cubicBezTo>
                    <a:pt x="16635" y="291"/>
                    <a:pt x="16282" y="0"/>
                    <a:pt x="15847" y="0"/>
                  </a:cubicBezTo>
                  <a:cubicBezTo>
                    <a:pt x="15409" y="0"/>
                    <a:pt x="15044" y="291"/>
                    <a:pt x="15044" y="656"/>
                  </a:cubicBezTo>
                  <a:lnTo>
                    <a:pt x="15044" y="2613"/>
                  </a:lnTo>
                  <a:lnTo>
                    <a:pt x="11179" y="136"/>
                  </a:lnTo>
                  <a:cubicBezTo>
                    <a:pt x="11035" y="44"/>
                    <a:pt x="10874" y="0"/>
                    <a:pt x="10703" y="0"/>
                  </a:cubicBezTo>
                  <a:close/>
                  <a:moveTo>
                    <a:pt x="10748" y="1400"/>
                  </a:moveTo>
                  <a:lnTo>
                    <a:pt x="17616" y="5809"/>
                  </a:lnTo>
                  <a:cubicBezTo>
                    <a:pt x="17616" y="5809"/>
                    <a:pt x="17616" y="13735"/>
                    <a:pt x="17616" y="13735"/>
                  </a:cubicBezTo>
                  <a:lnTo>
                    <a:pt x="3790" y="13735"/>
                  </a:lnTo>
                  <a:lnTo>
                    <a:pt x="3790" y="5871"/>
                  </a:lnTo>
                  <a:lnTo>
                    <a:pt x="10748" y="1400"/>
                  </a:lnTo>
                  <a:close/>
                  <a:moveTo>
                    <a:pt x="4400" y="16250"/>
                  </a:moveTo>
                  <a:cubicBezTo>
                    <a:pt x="4193" y="16250"/>
                    <a:pt x="3993" y="16316"/>
                    <a:pt x="3835" y="16448"/>
                  </a:cubicBezTo>
                  <a:cubicBezTo>
                    <a:pt x="3619" y="16628"/>
                    <a:pt x="3547" y="16886"/>
                    <a:pt x="3627" y="17117"/>
                  </a:cubicBezTo>
                  <a:cubicBezTo>
                    <a:pt x="3926" y="17060"/>
                    <a:pt x="4258" y="17121"/>
                    <a:pt x="4489" y="17315"/>
                  </a:cubicBezTo>
                  <a:lnTo>
                    <a:pt x="6779" y="19234"/>
                  </a:lnTo>
                  <a:lnTo>
                    <a:pt x="8116" y="19234"/>
                  </a:lnTo>
                  <a:cubicBezTo>
                    <a:pt x="8087" y="19104"/>
                    <a:pt x="8014" y="18976"/>
                    <a:pt x="7894" y="18875"/>
                  </a:cubicBezTo>
                  <a:lnTo>
                    <a:pt x="5247" y="16671"/>
                  </a:lnTo>
                  <a:cubicBezTo>
                    <a:pt x="5247" y="16671"/>
                    <a:pt x="4980" y="16448"/>
                    <a:pt x="4980" y="16448"/>
                  </a:cubicBezTo>
                  <a:cubicBezTo>
                    <a:pt x="4821" y="16316"/>
                    <a:pt x="4607" y="16250"/>
                    <a:pt x="4400" y="16250"/>
                  </a:cubicBezTo>
                  <a:close/>
                  <a:moveTo>
                    <a:pt x="6169" y="16435"/>
                  </a:moveTo>
                  <a:cubicBezTo>
                    <a:pt x="5962" y="16435"/>
                    <a:pt x="5747" y="16501"/>
                    <a:pt x="5589" y="16633"/>
                  </a:cubicBezTo>
                  <a:cubicBezTo>
                    <a:pt x="5574" y="16645"/>
                    <a:pt x="5570" y="16656"/>
                    <a:pt x="5560" y="16671"/>
                  </a:cubicBezTo>
                  <a:lnTo>
                    <a:pt x="8206" y="18875"/>
                  </a:lnTo>
                  <a:cubicBezTo>
                    <a:pt x="8327" y="18978"/>
                    <a:pt x="8400" y="19106"/>
                    <a:pt x="8429" y="19234"/>
                  </a:cubicBezTo>
                  <a:lnTo>
                    <a:pt x="9796" y="19234"/>
                  </a:lnTo>
                  <a:cubicBezTo>
                    <a:pt x="9758" y="19177"/>
                    <a:pt x="9720" y="19122"/>
                    <a:pt x="9663" y="19073"/>
                  </a:cubicBezTo>
                  <a:lnTo>
                    <a:pt x="6734" y="16633"/>
                  </a:lnTo>
                  <a:cubicBezTo>
                    <a:pt x="6576" y="16501"/>
                    <a:pt x="6376" y="16435"/>
                    <a:pt x="6169" y="16435"/>
                  </a:cubicBezTo>
                  <a:close/>
                  <a:moveTo>
                    <a:pt x="3582" y="17302"/>
                  </a:moveTo>
                  <a:cubicBezTo>
                    <a:pt x="3416" y="17332"/>
                    <a:pt x="3265" y="17394"/>
                    <a:pt x="3136" y="17500"/>
                  </a:cubicBezTo>
                  <a:cubicBezTo>
                    <a:pt x="2773" y="17803"/>
                    <a:pt x="2773" y="18300"/>
                    <a:pt x="3136" y="18603"/>
                  </a:cubicBezTo>
                  <a:lnTo>
                    <a:pt x="6199" y="21340"/>
                  </a:lnTo>
                  <a:cubicBezTo>
                    <a:pt x="6372" y="21507"/>
                    <a:pt x="6633" y="21600"/>
                    <a:pt x="6897" y="21600"/>
                  </a:cubicBezTo>
                  <a:lnTo>
                    <a:pt x="16917" y="21600"/>
                  </a:lnTo>
                  <a:cubicBezTo>
                    <a:pt x="17211" y="21600"/>
                    <a:pt x="17485" y="21488"/>
                    <a:pt x="17661" y="21290"/>
                  </a:cubicBezTo>
                  <a:cubicBezTo>
                    <a:pt x="17833" y="21093"/>
                    <a:pt x="17882" y="20842"/>
                    <a:pt x="17794" y="20609"/>
                  </a:cubicBezTo>
                  <a:cubicBezTo>
                    <a:pt x="17794" y="20609"/>
                    <a:pt x="16947" y="18058"/>
                    <a:pt x="16947" y="18058"/>
                  </a:cubicBezTo>
                  <a:cubicBezTo>
                    <a:pt x="16826" y="17736"/>
                    <a:pt x="16473" y="17525"/>
                    <a:pt x="16070" y="17525"/>
                  </a:cubicBezTo>
                  <a:lnTo>
                    <a:pt x="10495" y="17525"/>
                  </a:lnTo>
                  <a:cubicBezTo>
                    <a:pt x="9983" y="17525"/>
                    <a:pt x="9573" y="17869"/>
                    <a:pt x="9573" y="18293"/>
                  </a:cubicBezTo>
                  <a:cubicBezTo>
                    <a:pt x="9573" y="18721"/>
                    <a:pt x="9983" y="19061"/>
                    <a:pt x="10495" y="19061"/>
                  </a:cubicBezTo>
                  <a:lnTo>
                    <a:pt x="13007" y="19061"/>
                  </a:lnTo>
                  <a:lnTo>
                    <a:pt x="13112" y="19420"/>
                  </a:lnTo>
                  <a:lnTo>
                    <a:pt x="6749" y="19420"/>
                  </a:lnTo>
                  <a:lnTo>
                    <a:pt x="4445" y="17500"/>
                  </a:lnTo>
                  <a:cubicBezTo>
                    <a:pt x="4213" y="17308"/>
                    <a:pt x="3880" y="17246"/>
                    <a:pt x="3582" y="17302"/>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120" name="Google Shape;120;p16"/>
          <p:cNvSpPr/>
          <p:nvPr/>
        </p:nvSpPr>
        <p:spPr>
          <a:xfrm>
            <a:off x="4714648" y="4683775"/>
            <a:ext cx="1473600" cy="51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925">
                <a:solidFill>
                  <a:srgbClr val="A5AAAF"/>
                </a:solidFill>
                <a:latin typeface="Montserrat"/>
                <a:ea typeface="Montserrat"/>
                <a:cs typeface="Montserrat"/>
                <a:sym typeface="Montserrat"/>
              </a:rPr>
              <a:t>Based on the Yardi property/Census data</a:t>
            </a:r>
            <a:endParaRPr/>
          </a:p>
        </p:txBody>
      </p:sp>
      <p:grpSp>
        <p:nvGrpSpPr>
          <p:cNvPr id="121" name="Google Shape;121;p16"/>
          <p:cNvGrpSpPr/>
          <p:nvPr/>
        </p:nvGrpSpPr>
        <p:grpSpPr>
          <a:xfrm>
            <a:off x="4466394" y="2108221"/>
            <a:ext cx="292050" cy="292050"/>
            <a:chOff x="0" y="0"/>
            <a:chExt cx="584100" cy="584100"/>
          </a:xfrm>
        </p:grpSpPr>
        <p:sp>
          <p:nvSpPr>
            <p:cNvPr id="122" name="Google Shape;122;p16"/>
            <p:cNvSpPr/>
            <p:nvPr/>
          </p:nvSpPr>
          <p:spPr>
            <a:xfrm>
              <a:off x="0" y="0"/>
              <a:ext cx="584100" cy="584100"/>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23" name="Google Shape;123;p16"/>
            <p:cNvSpPr/>
            <p:nvPr/>
          </p:nvSpPr>
          <p:spPr>
            <a:xfrm>
              <a:off x="107079" y="43838"/>
              <a:ext cx="344400" cy="3951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250" u="none" cap="none" strike="noStrike">
                  <a:solidFill>
                    <a:schemeClr val="accent3"/>
                  </a:solidFill>
                  <a:latin typeface="Montserrat"/>
                  <a:ea typeface="Montserrat"/>
                  <a:cs typeface="Montserrat"/>
                  <a:sym typeface="Montserrat"/>
                </a:rPr>
                <a:t>2</a:t>
              </a:r>
              <a:endParaRPr/>
            </a:p>
          </p:txBody>
        </p:sp>
      </p:grpSp>
      <p:grpSp>
        <p:nvGrpSpPr>
          <p:cNvPr id="124" name="Google Shape;124;p16"/>
          <p:cNvGrpSpPr/>
          <p:nvPr/>
        </p:nvGrpSpPr>
        <p:grpSpPr>
          <a:xfrm>
            <a:off x="6820128" y="2108221"/>
            <a:ext cx="292050" cy="292050"/>
            <a:chOff x="0" y="0"/>
            <a:chExt cx="584100" cy="584100"/>
          </a:xfrm>
        </p:grpSpPr>
        <p:sp>
          <p:nvSpPr>
            <p:cNvPr id="125" name="Google Shape;125;p16"/>
            <p:cNvSpPr/>
            <p:nvPr/>
          </p:nvSpPr>
          <p:spPr>
            <a:xfrm>
              <a:off x="0" y="0"/>
              <a:ext cx="584100" cy="584100"/>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26" name="Google Shape;126;p16"/>
            <p:cNvSpPr/>
            <p:nvPr/>
          </p:nvSpPr>
          <p:spPr>
            <a:xfrm>
              <a:off x="107079" y="43838"/>
              <a:ext cx="344400" cy="3951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lang="en-US" sz="1250">
                  <a:solidFill>
                    <a:schemeClr val="accent4"/>
                  </a:solidFill>
                  <a:latin typeface="Montserrat"/>
                  <a:ea typeface="Montserrat"/>
                  <a:cs typeface="Montserrat"/>
                  <a:sym typeface="Montserrat"/>
                </a:rPr>
                <a:t>3</a:t>
              </a:r>
              <a:endParaRPr/>
            </a:p>
          </p:txBody>
        </p:sp>
      </p:grpSp>
      <p:grpSp>
        <p:nvGrpSpPr>
          <p:cNvPr id="127" name="Google Shape;127;p16"/>
          <p:cNvGrpSpPr/>
          <p:nvPr/>
        </p:nvGrpSpPr>
        <p:grpSpPr>
          <a:xfrm>
            <a:off x="9173862" y="2108221"/>
            <a:ext cx="292050" cy="292050"/>
            <a:chOff x="0" y="0"/>
            <a:chExt cx="584100" cy="584100"/>
          </a:xfrm>
        </p:grpSpPr>
        <p:sp>
          <p:nvSpPr>
            <p:cNvPr id="128" name="Google Shape;128;p16"/>
            <p:cNvSpPr/>
            <p:nvPr/>
          </p:nvSpPr>
          <p:spPr>
            <a:xfrm>
              <a:off x="0" y="0"/>
              <a:ext cx="584100" cy="584100"/>
            </a:xfrm>
            <a:prstGeom prst="roundRect">
              <a:avLst>
                <a:gd fmla="val 50000"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29" name="Google Shape;129;p16"/>
            <p:cNvSpPr/>
            <p:nvPr/>
          </p:nvSpPr>
          <p:spPr>
            <a:xfrm>
              <a:off x="107078" y="43838"/>
              <a:ext cx="344400" cy="3951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lang="en-US" sz="1250">
                  <a:solidFill>
                    <a:schemeClr val="accent6"/>
                  </a:solidFill>
                  <a:latin typeface="Montserrat"/>
                  <a:ea typeface="Montserrat"/>
                  <a:cs typeface="Montserrat"/>
                  <a:sym typeface="Montserrat"/>
                </a:rPr>
                <a:t>4</a:t>
              </a:r>
              <a:endParaRPr/>
            </a:p>
          </p:txBody>
        </p:sp>
      </p:grpSp>
      <p:sp>
        <p:nvSpPr>
          <p:cNvPr id="130" name="Google Shape;130;p16"/>
          <p:cNvSpPr/>
          <p:nvPr/>
        </p:nvSpPr>
        <p:spPr>
          <a:xfrm>
            <a:off x="1921081" y="2873195"/>
            <a:ext cx="1322568" cy="1078488"/>
          </a:xfrm>
          <a:custGeom>
            <a:rect b="b" l="l" r="r" t="t"/>
            <a:pathLst>
              <a:path extrusionOk="0" h="21600" w="21600">
                <a:moveTo>
                  <a:pt x="21600" y="0"/>
                </a:moveTo>
                <a:cubicBezTo>
                  <a:pt x="9007" y="474"/>
                  <a:pt x="1807" y="7674"/>
                  <a:pt x="0" y="21600"/>
                </a:cubicBezTo>
              </a:path>
            </a:pathLst>
          </a:custGeom>
          <a:noFill/>
          <a:ln cap="flat" cmpd="sng" w="101600">
            <a:solidFill>
              <a:schemeClr val="lt1"/>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grpSp>
        <p:nvGrpSpPr>
          <p:cNvPr id="131" name="Google Shape;131;p16"/>
          <p:cNvGrpSpPr/>
          <p:nvPr/>
        </p:nvGrpSpPr>
        <p:grpSpPr>
          <a:xfrm>
            <a:off x="3751869" y="2481450"/>
            <a:ext cx="2020531" cy="522750"/>
            <a:chOff x="-152401" y="40911"/>
            <a:chExt cx="4041061" cy="1045500"/>
          </a:xfrm>
        </p:grpSpPr>
        <p:sp>
          <p:nvSpPr>
            <p:cNvPr id="132" name="Google Shape;132;p16"/>
            <p:cNvSpPr/>
            <p:nvPr/>
          </p:nvSpPr>
          <p:spPr>
            <a:xfrm>
              <a:off x="-152401" y="54850"/>
              <a:ext cx="802483" cy="892080"/>
            </a:xfrm>
            <a:custGeom>
              <a:rect b="b" l="l" r="r" t="t"/>
              <a:pathLst>
                <a:path extrusionOk="0" h="21600" w="21441">
                  <a:moveTo>
                    <a:pt x="17894" y="9796"/>
                  </a:moveTo>
                  <a:lnTo>
                    <a:pt x="2264" y="9796"/>
                  </a:lnTo>
                  <a:lnTo>
                    <a:pt x="10720" y="1679"/>
                  </a:lnTo>
                  <a:lnTo>
                    <a:pt x="11876" y="2788"/>
                  </a:lnTo>
                  <a:lnTo>
                    <a:pt x="11876" y="3922"/>
                  </a:lnTo>
                  <a:cubicBezTo>
                    <a:pt x="11876" y="4296"/>
                    <a:pt x="12213" y="4604"/>
                    <a:pt x="12629" y="4604"/>
                  </a:cubicBezTo>
                  <a:cubicBezTo>
                    <a:pt x="13046" y="4604"/>
                    <a:pt x="13383" y="4296"/>
                    <a:pt x="13383" y="3922"/>
                  </a:cubicBezTo>
                  <a:lnTo>
                    <a:pt x="13383" y="1367"/>
                  </a:lnTo>
                  <a:lnTo>
                    <a:pt x="15511" y="1367"/>
                  </a:lnTo>
                  <a:lnTo>
                    <a:pt x="15511" y="7092"/>
                  </a:lnTo>
                  <a:cubicBezTo>
                    <a:pt x="15511" y="7469"/>
                    <a:pt x="15849" y="7776"/>
                    <a:pt x="16265" y="7776"/>
                  </a:cubicBezTo>
                  <a:cubicBezTo>
                    <a:pt x="16492" y="7776"/>
                    <a:pt x="16689" y="7686"/>
                    <a:pt x="16830" y="7542"/>
                  </a:cubicBezTo>
                  <a:lnTo>
                    <a:pt x="19175" y="9796"/>
                  </a:lnTo>
                  <a:cubicBezTo>
                    <a:pt x="19175" y="9796"/>
                    <a:pt x="17894" y="9796"/>
                    <a:pt x="17894" y="9796"/>
                  </a:cubicBezTo>
                  <a:close/>
                  <a:moveTo>
                    <a:pt x="17644" y="20236"/>
                  </a:moveTo>
                  <a:lnTo>
                    <a:pt x="13396" y="20236"/>
                  </a:lnTo>
                  <a:lnTo>
                    <a:pt x="13396" y="15059"/>
                  </a:lnTo>
                  <a:cubicBezTo>
                    <a:pt x="13396" y="14932"/>
                    <a:pt x="13283" y="14830"/>
                    <a:pt x="13143" y="14830"/>
                  </a:cubicBezTo>
                  <a:lnTo>
                    <a:pt x="8295" y="14830"/>
                  </a:lnTo>
                  <a:cubicBezTo>
                    <a:pt x="8155" y="14830"/>
                    <a:pt x="8043" y="14932"/>
                    <a:pt x="8043" y="15059"/>
                  </a:cubicBezTo>
                  <a:lnTo>
                    <a:pt x="8043" y="20236"/>
                  </a:lnTo>
                  <a:lnTo>
                    <a:pt x="3796" y="20236"/>
                  </a:lnTo>
                  <a:lnTo>
                    <a:pt x="3796" y="11163"/>
                  </a:lnTo>
                  <a:lnTo>
                    <a:pt x="17644" y="11163"/>
                  </a:lnTo>
                  <a:cubicBezTo>
                    <a:pt x="17644" y="11163"/>
                    <a:pt x="17644" y="20236"/>
                    <a:pt x="17644" y="20236"/>
                  </a:cubicBezTo>
                  <a:close/>
                  <a:moveTo>
                    <a:pt x="12893" y="20236"/>
                  </a:moveTo>
                  <a:lnTo>
                    <a:pt x="8546" y="20236"/>
                  </a:lnTo>
                  <a:lnTo>
                    <a:pt x="8546" y="15284"/>
                  </a:lnTo>
                  <a:lnTo>
                    <a:pt x="12893" y="15284"/>
                  </a:lnTo>
                  <a:cubicBezTo>
                    <a:pt x="12893" y="15284"/>
                    <a:pt x="12893" y="20236"/>
                    <a:pt x="12893" y="20236"/>
                  </a:cubicBezTo>
                  <a:close/>
                  <a:moveTo>
                    <a:pt x="15765" y="0"/>
                  </a:moveTo>
                  <a:lnTo>
                    <a:pt x="13133" y="0"/>
                  </a:lnTo>
                  <a:cubicBezTo>
                    <a:pt x="12552" y="0"/>
                    <a:pt x="12067" y="357"/>
                    <a:pt x="11924" y="842"/>
                  </a:cubicBezTo>
                  <a:lnTo>
                    <a:pt x="11613" y="544"/>
                  </a:lnTo>
                  <a:cubicBezTo>
                    <a:pt x="11147" y="98"/>
                    <a:pt x="10289" y="98"/>
                    <a:pt x="9827" y="544"/>
                  </a:cubicBezTo>
                  <a:lnTo>
                    <a:pt x="313" y="9680"/>
                  </a:lnTo>
                  <a:cubicBezTo>
                    <a:pt x="9" y="9972"/>
                    <a:pt x="-80" y="10333"/>
                    <a:pt x="73" y="10655"/>
                  </a:cubicBezTo>
                  <a:cubicBezTo>
                    <a:pt x="222" y="10973"/>
                    <a:pt x="578" y="11163"/>
                    <a:pt x="1018" y="11163"/>
                  </a:cubicBezTo>
                  <a:lnTo>
                    <a:pt x="2286" y="11163"/>
                  </a:lnTo>
                  <a:lnTo>
                    <a:pt x="2286" y="20464"/>
                  </a:lnTo>
                  <a:cubicBezTo>
                    <a:pt x="2286" y="21088"/>
                    <a:pt x="2851" y="21600"/>
                    <a:pt x="3544" y="21600"/>
                  </a:cubicBezTo>
                  <a:lnTo>
                    <a:pt x="17894" y="21600"/>
                  </a:lnTo>
                  <a:cubicBezTo>
                    <a:pt x="18587" y="21600"/>
                    <a:pt x="19153" y="21088"/>
                    <a:pt x="19153" y="20464"/>
                  </a:cubicBezTo>
                  <a:lnTo>
                    <a:pt x="19153" y="11163"/>
                  </a:lnTo>
                  <a:lnTo>
                    <a:pt x="20419" y="11163"/>
                  </a:lnTo>
                  <a:cubicBezTo>
                    <a:pt x="20862" y="11163"/>
                    <a:pt x="21217" y="10973"/>
                    <a:pt x="21367" y="10655"/>
                  </a:cubicBezTo>
                  <a:cubicBezTo>
                    <a:pt x="21520" y="10333"/>
                    <a:pt x="21429" y="9972"/>
                    <a:pt x="21127" y="9680"/>
                  </a:cubicBezTo>
                  <a:lnTo>
                    <a:pt x="17021" y="5737"/>
                  </a:lnTo>
                  <a:lnTo>
                    <a:pt x="17021" y="1138"/>
                  </a:lnTo>
                  <a:cubicBezTo>
                    <a:pt x="17021" y="511"/>
                    <a:pt x="16457" y="0"/>
                    <a:pt x="15765" y="0"/>
                  </a:cubicBezTo>
                  <a:cubicBezTo>
                    <a:pt x="15765" y="0"/>
                    <a:pt x="15765" y="0"/>
                    <a:pt x="15765" y="0"/>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400" u="none" cap="none" strike="noStrike">
                <a:solidFill>
                  <a:schemeClr val="dk1"/>
                </a:solidFill>
                <a:latin typeface="Montserrat"/>
                <a:ea typeface="Montserrat"/>
                <a:cs typeface="Montserrat"/>
                <a:sym typeface="Montserrat"/>
              </a:endParaRPr>
            </a:p>
          </p:txBody>
        </p:sp>
        <p:sp>
          <p:nvSpPr>
            <p:cNvPr id="133" name="Google Shape;133;p16"/>
            <p:cNvSpPr/>
            <p:nvPr/>
          </p:nvSpPr>
          <p:spPr>
            <a:xfrm>
              <a:off x="779160" y="40911"/>
              <a:ext cx="3109500" cy="10455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1200">
                  <a:solidFill>
                    <a:srgbClr val="FFFFFF"/>
                  </a:solidFill>
                  <a:latin typeface="Montserrat"/>
                  <a:ea typeface="Montserrat"/>
                  <a:cs typeface="Montserrat"/>
                  <a:sym typeface="Montserrat"/>
                </a:rPr>
                <a:t>Features correlated to Rent/Square Feet</a:t>
              </a:r>
              <a:endParaRPr sz="900"/>
            </a:p>
          </p:txBody>
        </p:sp>
      </p:grpSp>
      <p:grpSp>
        <p:nvGrpSpPr>
          <p:cNvPr id="134" name="Google Shape;134;p16"/>
          <p:cNvGrpSpPr/>
          <p:nvPr/>
        </p:nvGrpSpPr>
        <p:grpSpPr>
          <a:xfrm>
            <a:off x="6085858" y="2458310"/>
            <a:ext cx="1981592" cy="508065"/>
            <a:chOff x="0" y="0"/>
            <a:chExt cx="3963183" cy="1016130"/>
          </a:xfrm>
        </p:grpSpPr>
        <p:sp>
          <p:nvSpPr>
            <p:cNvPr id="135" name="Google Shape;135;p16"/>
            <p:cNvSpPr/>
            <p:nvPr/>
          </p:nvSpPr>
          <p:spPr>
            <a:xfrm>
              <a:off x="0" y="0"/>
              <a:ext cx="1106460" cy="839052"/>
            </a:xfrm>
            <a:custGeom>
              <a:rect b="b" l="l" r="r" t="t"/>
              <a:pathLst>
                <a:path extrusionOk="0" h="21600" w="21600">
                  <a:moveTo>
                    <a:pt x="20360" y="0"/>
                  </a:moveTo>
                  <a:cubicBezTo>
                    <a:pt x="20176" y="0"/>
                    <a:pt x="20011" y="93"/>
                    <a:pt x="19880" y="264"/>
                  </a:cubicBezTo>
                  <a:lnTo>
                    <a:pt x="18060" y="2664"/>
                  </a:lnTo>
                  <a:cubicBezTo>
                    <a:pt x="17817" y="2984"/>
                    <a:pt x="17795" y="3482"/>
                    <a:pt x="17990" y="3837"/>
                  </a:cubicBezTo>
                  <a:lnTo>
                    <a:pt x="15970" y="6501"/>
                  </a:lnTo>
                  <a:lnTo>
                    <a:pt x="14940" y="5143"/>
                  </a:lnTo>
                  <a:cubicBezTo>
                    <a:pt x="14819" y="4983"/>
                    <a:pt x="14660" y="4892"/>
                    <a:pt x="14500" y="4892"/>
                  </a:cubicBezTo>
                  <a:cubicBezTo>
                    <a:pt x="14299" y="4892"/>
                    <a:pt x="14119" y="5026"/>
                    <a:pt x="14000" y="5262"/>
                  </a:cubicBezTo>
                  <a:lnTo>
                    <a:pt x="12500" y="8215"/>
                  </a:lnTo>
                  <a:cubicBezTo>
                    <a:pt x="12340" y="8533"/>
                    <a:pt x="12208" y="9087"/>
                    <a:pt x="12200" y="9468"/>
                  </a:cubicBezTo>
                  <a:lnTo>
                    <a:pt x="12160" y="11525"/>
                  </a:lnTo>
                  <a:cubicBezTo>
                    <a:pt x="12155" y="11768"/>
                    <a:pt x="12224" y="12001"/>
                    <a:pt x="12350" y="12171"/>
                  </a:cubicBezTo>
                  <a:cubicBezTo>
                    <a:pt x="12476" y="12343"/>
                    <a:pt x="12647" y="12435"/>
                    <a:pt x="12830" y="12435"/>
                  </a:cubicBezTo>
                  <a:lnTo>
                    <a:pt x="14420" y="12382"/>
                  </a:lnTo>
                  <a:cubicBezTo>
                    <a:pt x="14709" y="12373"/>
                    <a:pt x="15120" y="12199"/>
                    <a:pt x="15360" y="11987"/>
                  </a:cubicBezTo>
                  <a:lnTo>
                    <a:pt x="17600" y="10022"/>
                  </a:lnTo>
                  <a:cubicBezTo>
                    <a:pt x="17759" y="9882"/>
                    <a:pt x="17862" y="9664"/>
                    <a:pt x="17880" y="9429"/>
                  </a:cubicBezTo>
                  <a:cubicBezTo>
                    <a:pt x="17897" y="9193"/>
                    <a:pt x="17835" y="8960"/>
                    <a:pt x="17700" y="8782"/>
                  </a:cubicBezTo>
                  <a:lnTo>
                    <a:pt x="16670" y="7424"/>
                  </a:lnTo>
                  <a:lnTo>
                    <a:pt x="18680" y="4760"/>
                  </a:lnTo>
                  <a:cubicBezTo>
                    <a:pt x="18798" y="4871"/>
                    <a:pt x="18942" y="4932"/>
                    <a:pt x="19090" y="4932"/>
                  </a:cubicBezTo>
                  <a:cubicBezTo>
                    <a:pt x="19274" y="4932"/>
                    <a:pt x="19450" y="4839"/>
                    <a:pt x="19580" y="4668"/>
                  </a:cubicBezTo>
                  <a:lnTo>
                    <a:pt x="21400" y="2268"/>
                  </a:lnTo>
                  <a:cubicBezTo>
                    <a:pt x="21529" y="2096"/>
                    <a:pt x="21600" y="1867"/>
                    <a:pt x="21600" y="1622"/>
                  </a:cubicBezTo>
                  <a:cubicBezTo>
                    <a:pt x="21600" y="1378"/>
                    <a:pt x="21529" y="1148"/>
                    <a:pt x="21400" y="976"/>
                  </a:cubicBezTo>
                  <a:lnTo>
                    <a:pt x="20850" y="264"/>
                  </a:lnTo>
                  <a:cubicBezTo>
                    <a:pt x="20720" y="93"/>
                    <a:pt x="20545" y="0"/>
                    <a:pt x="20360" y="0"/>
                  </a:cubicBezTo>
                  <a:close/>
                  <a:moveTo>
                    <a:pt x="15820" y="7622"/>
                  </a:moveTo>
                  <a:cubicBezTo>
                    <a:pt x="16107" y="7764"/>
                    <a:pt x="16146" y="8271"/>
                    <a:pt x="16260" y="8611"/>
                  </a:cubicBezTo>
                  <a:cubicBezTo>
                    <a:pt x="16375" y="8951"/>
                    <a:pt x="16642" y="9329"/>
                    <a:pt x="16530" y="9705"/>
                  </a:cubicBezTo>
                  <a:cubicBezTo>
                    <a:pt x="16434" y="10026"/>
                    <a:pt x="16019" y="10128"/>
                    <a:pt x="15790" y="10404"/>
                  </a:cubicBezTo>
                  <a:cubicBezTo>
                    <a:pt x="15592" y="10645"/>
                    <a:pt x="15517" y="11178"/>
                    <a:pt x="15240" y="11341"/>
                  </a:cubicBezTo>
                  <a:cubicBezTo>
                    <a:pt x="14964" y="11503"/>
                    <a:pt x="14607" y="11215"/>
                    <a:pt x="14340" y="11248"/>
                  </a:cubicBezTo>
                  <a:cubicBezTo>
                    <a:pt x="14030" y="11286"/>
                    <a:pt x="13696" y="11620"/>
                    <a:pt x="13450" y="11499"/>
                  </a:cubicBezTo>
                  <a:cubicBezTo>
                    <a:pt x="13163" y="11355"/>
                    <a:pt x="13135" y="10850"/>
                    <a:pt x="13020" y="10510"/>
                  </a:cubicBezTo>
                  <a:cubicBezTo>
                    <a:pt x="12905" y="10170"/>
                    <a:pt x="12638" y="9791"/>
                    <a:pt x="12750" y="9415"/>
                  </a:cubicBezTo>
                  <a:cubicBezTo>
                    <a:pt x="12845" y="9094"/>
                    <a:pt x="13252" y="8994"/>
                    <a:pt x="13480" y="8716"/>
                  </a:cubicBezTo>
                  <a:cubicBezTo>
                    <a:pt x="13678" y="8477"/>
                    <a:pt x="13763" y="7942"/>
                    <a:pt x="14040" y="7780"/>
                  </a:cubicBezTo>
                  <a:cubicBezTo>
                    <a:pt x="14317" y="7618"/>
                    <a:pt x="14672" y="7892"/>
                    <a:pt x="14940" y="7859"/>
                  </a:cubicBezTo>
                  <a:cubicBezTo>
                    <a:pt x="15249" y="7822"/>
                    <a:pt x="15576" y="7501"/>
                    <a:pt x="15820" y="7622"/>
                  </a:cubicBezTo>
                  <a:close/>
                  <a:moveTo>
                    <a:pt x="740" y="8862"/>
                  </a:moveTo>
                  <a:cubicBezTo>
                    <a:pt x="331" y="8862"/>
                    <a:pt x="0" y="9298"/>
                    <a:pt x="0" y="9837"/>
                  </a:cubicBezTo>
                  <a:lnTo>
                    <a:pt x="0" y="11631"/>
                  </a:lnTo>
                  <a:cubicBezTo>
                    <a:pt x="0" y="12168"/>
                    <a:pt x="331" y="12607"/>
                    <a:pt x="740" y="12607"/>
                  </a:cubicBezTo>
                  <a:lnTo>
                    <a:pt x="4010" y="12607"/>
                  </a:lnTo>
                  <a:cubicBezTo>
                    <a:pt x="4417" y="12607"/>
                    <a:pt x="4750" y="12168"/>
                    <a:pt x="4750" y="11631"/>
                  </a:cubicBezTo>
                  <a:lnTo>
                    <a:pt x="4750" y="9837"/>
                  </a:lnTo>
                  <a:cubicBezTo>
                    <a:pt x="4750" y="9298"/>
                    <a:pt x="4417" y="8862"/>
                    <a:pt x="4010" y="8862"/>
                  </a:cubicBezTo>
                  <a:lnTo>
                    <a:pt x="740" y="8862"/>
                  </a:lnTo>
                  <a:close/>
                  <a:moveTo>
                    <a:pt x="6220" y="8862"/>
                  </a:moveTo>
                  <a:cubicBezTo>
                    <a:pt x="5812" y="8862"/>
                    <a:pt x="5480" y="9298"/>
                    <a:pt x="5480" y="9837"/>
                  </a:cubicBezTo>
                  <a:lnTo>
                    <a:pt x="5480" y="11631"/>
                  </a:lnTo>
                  <a:cubicBezTo>
                    <a:pt x="5480" y="12168"/>
                    <a:pt x="5812" y="12607"/>
                    <a:pt x="6220" y="12607"/>
                  </a:cubicBezTo>
                  <a:lnTo>
                    <a:pt x="9490" y="12607"/>
                  </a:lnTo>
                  <a:cubicBezTo>
                    <a:pt x="9898" y="12607"/>
                    <a:pt x="10230" y="12168"/>
                    <a:pt x="10230" y="11631"/>
                  </a:cubicBezTo>
                  <a:lnTo>
                    <a:pt x="10230" y="9837"/>
                  </a:lnTo>
                  <a:cubicBezTo>
                    <a:pt x="10230" y="9298"/>
                    <a:pt x="9898" y="8862"/>
                    <a:pt x="9490" y="8862"/>
                  </a:cubicBezTo>
                  <a:lnTo>
                    <a:pt x="6220" y="8862"/>
                  </a:lnTo>
                  <a:close/>
                  <a:moveTo>
                    <a:pt x="3480" y="13358"/>
                  </a:moveTo>
                  <a:cubicBezTo>
                    <a:pt x="3071" y="13358"/>
                    <a:pt x="2740" y="13796"/>
                    <a:pt x="2740" y="14334"/>
                  </a:cubicBezTo>
                  <a:lnTo>
                    <a:pt x="2740" y="16127"/>
                  </a:lnTo>
                  <a:cubicBezTo>
                    <a:pt x="2740" y="16666"/>
                    <a:pt x="3071" y="17103"/>
                    <a:pt x="3480" y="17103"/>
                  </a:cubicBezTo>
                  <a:lnTo>
                    <a:pt x="6750" y="17103"/>
                  </a:lnTo>
                  <a:cubicBezTo>
                    <a:pt x="7158" y="17103"/>
                    <a:pt x="7490" y="16666"/>
                    <a:pt x="7490" y="16127"/>
                  </a:cubicBezTo>
                  <a:lnTo>
                    <a:pt x="7490" y="14334"/>
                  </a:lnTo>
                  <a:cubicBezTo>
                    <a:pt x="7490" y="13796"/>
                    <a:pt x="7158" y="13358"/>
                    <a:pt x="6750" y="13358"/>
                  </a:cubicBezTo>
                  <a:cubicBezTo>
                    <a:pt x="6750" y="13358"/>
                    <a:pt x="3480" y="13358"/>
                    <a:pt x="3480" y="13358"/>
                  </a:cubicBezTo>
                  <a:close/>
                  <a:moveTo>
                    <a:pt x="8960" y="13358"/>
                  </a:moveTo>
                  <a:cubicBezTo>
                    <a:pt x="8551" y="13358"/>
                    <a:pt x="8220" y="13796"/>
                    <a:pt x="8220" y="14334"/>
                  </a:cubicBezTo>
                  <a:lnTo>
                    <a:pt x="8220" y="16127"/>
                  </a:lnTo>
                  <a:cubicBezTo>
                    <a:pt x="8220" y="16666"/>
                    <a:pt x="8551" y="17103"/>
                    <a:pt x="8960" y="17103"/>
                  </a:cubicBezTo>
                  <a:lnTo>
                    <a:pt x="12230" y="17103"/>
                  </a:lnTo>
                  <a:cubicBezTo>
                    <a:pt x="12638" y="17103"/>
                    <a:pt x="12970" y="16666"/>
                    <a:pt x="12970" y="16127"/>
                  </a:cubicBezTo>
                  <a:lnTo>
                    <a:pt x="12970" y="14334"/>
                  </a:lnTo>
                  <a:cubicBezTo>
                    <a:pt x="12970" y="13796"/>
                    <a:pt x="12638" y="13358"/>
                    <a:pt x="12230" y="13358"/>
                  </a:cubicBezTo>
                  <a:lnTo>
                    <a:pt x="8960" y="13358"/>
                  </a:lnTo>
                  <a:close/>
                  <a:moveTo>
                    <a:pt x="740" y="17855"/>
                  </a:moveTo>
                  <a:cubicBezTo>
                    <a:pt x="331" y="17855"/>
                    <a:pt x="0" y="18293"/>
                    <a:pt x="0" y="18831"/>
                  </a:cubicBezTo>
                  <a:lnTo>
                    <a:pt x="0" y="20624"/>
                  </a:lnTo>
                  <a:cubicBezTo>
                    <a:pt x="0" y="21162"/>
                    <a:pt x="331" y="21600"/>
                    <a:pt x="740" y="21600"/>
                  </a:cubicBezTo>
                  <a:lnTo>
                    <a:pt x="4010" y="21600"/>
                  </a:lnTo>
                  <a:cubicBezTo>
                    <a:pt x="4417" y="21600"/>
                    <a:pt x="4750" y="21162"/>
                    <a:pt x="4750" y="20624"/>
                  </a:cubicBezTo>
                  <a:lnTo>
                    <a:pt x="4750" y="18831"/>
                  </a:lnTo>
                  <a:cubicBezTo>
                    <a:pt x="4750" y="18293"/>
                    <a:pt x="4417" y="17855"/>
                    <a:pt x="4010" y="17855"/>
                  </a:cubicBezTo>
                  <a:lnTo>
                    <a:pt x="740" y="17855"/>
                  </a:lnTo>
                  <a:close/>
                  <a:moveTo>
                    <a:pt x="6220" y="17855"/>
                  </a:moveTo>
                  <a:cubicBezTo>
                    <a:pt x="5812" y="17855"/>
                    <a:pt x="5480" y="18293"/>
                    <a:pt x="5480" y="18831"/>
                  </a:cubicBezTo>
                  <a:lnTo>
                    <a:pt x="5480" y="20624"/>
                  </a:lnTo>
                  <a:cubicBezTo>
                    <a:pt x="5480" y="21162"/>
                    <a:pt x="5812" y="21600"/>
                    <a:pt x="6220" y="21600"/>
                  </a:cubicBezTo>
                  <a:lnTo>
                    <a:pt x="9490" y="21600"/>
                  </a:lnTo>
                  <a:cubicBezTo>
                    <a:pt x="9898" y="21600"/>
                    <a:pt x="10230" y="21162"/>
                    <a:pt x="10230" y="20624"/>
                  </a:cubicBezTo>
                  <a:lnTo>
                    <a:pt x="10230" y="18831"/>
                  </a:lnTo>
                  <a:cubicBezTo>
                    <a:pt x="10230" y="18293"/>
                    <a:pt x="9898" y="17855"/>
                    <a:pt x="9490" y="17855"/>
                  </a:cubicBezTo>
                  <a:lnTo>
                    <a:pt x="6220" y="17855"/>
                  </a:lnTo>
                  <a:close/>
                  <a:moveTo>
                    <a:pt x="11700" y="17855"/>
                  </a:moveTo>
                  <a:cubicBezTo>
                    <a:pt x="11292" y="17855"/>
                    <a:pt x="10960" y="18293"/>
                    <a:pt x="10960" y="18831"/>
                  </a:cubicBezTo>
                  <a:lnTo>
                    <a:pt x="10960" y="20624"/>
                  </a:lnTo>
                  <a:cubicBezTo>
                    <a:pt x="10960" y="21162"/>
                    <a:pt x="11292" y="21600"/>
                    <a:pt x="11700" y="21600"/>
                  </a:cubicBezTo>
                  <a:lnTo>
                    <a:pt x="14970" y="21600"/>
                  </a:lnTo>
                  <a:cubicBezTo>
                    <a:pt x="15377" y="21600"/>
                    <a:pt x="15710" y="21162"/>
                    <a:pt x="15710" y="20624"/>
                  </a:cubicBezTo>
                  <a:lnTo>
                    <a:pt x="15710" y="18831"/>
                  </a:lnTo>
                  <a:cubicBezTo>
                    <a:pt x="15710" y="18293"/>
                    <a:pt x="15377" y="17855"/>
                    <a:pt x="14970" y="17855"/>
                  </a:cubicBezTo>
                  <a:lnTo>
                    <a:pt x="11700" y="17855"/>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400" u="none" cap="none" strike="noStrike">
                <a:solidFill>
                  <a:schemeClr val="dk1"/>
                </a:solidFill>
                <a:latin typeface="Montserrat"/>
                <a:ea typeface="Montserrat"/>
                <a:cs typeface="Montserrat"/>
                <a:sym typeface="Montserrat"/>
              </a:endParaRPr>
            </a:p>
          </p:txBody>
        </p:sp>
        <p:sp>
          <p:nvSpPr>
            <p:cNvPr id="136" name="Google Shape;136;p16"/>
            <p:cNvSpPr/>
            <p:nvPr/>
          </p:nvSpPr>
          <p:spPr>
            <a:xfrm>
              <a:off x="1083183" y="51630"/>
              <a:ext cx="2880000" cy="9645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a:solidFill>
                    <a:srgbClr val="FFFFFF"/>
                  </a:solidFill>
                  <a:latin typeface="Montserrat"/>
                  <a:ea typeface="Montserrat"/>
                  <a:cs typeface="Montserrat"/>
                  <a:sym typeface="Montserrat"/>
                </a:rPr>
                <a:t>Build Models/ Visualization</a:t>
              </a:r>
              <a:endParaRPr b="1">
                <a:solidFill>
                  <a:srgbClr val="FFFFFF"/>
                </a:solidFill>
                <a:latin typeface="Montserrat"/>
                <a:ea typeface="Montserrat"/>
                <a:cs typeface="Montserrat"/>
                <a:sym typeface="Montserrat"/>
              </a:endParaRPr>
            </a:p>
          </p:txBody>
        </p:sp>
      </p:grpSp>
      <p:grpSp>
        <p:nvGrpSpPr>
          <p:cNvPr id="137" name="Google Shape;137;p16"/>
          <p:cNvGrpSpPr/>
          <p:nvPr/>
        </p:nvGrpSpPr>
        <p:grpSpPr>
          <a:xfrm>
            <a:off x="8511977" y="2508888"/>
            <a:ext cx="1592340" cy="482250"/>
            <a:chOff x="-304800" y="-28984"/>
            <a:chExt cx="3184681" cy="964500"/>
          </a:xfrm>
        </p:grpSpPr>
        <p:sp>
          <p:nvSpPr>
            <p:cNvPr id="138" name="Google Shape;138;p16"/>
            <p:cNvSpPr/>
            <p:nvPr/>
          </p:nvSpPr>
          <p:spPr>
            <a:xfrm>
              <a:off x="-304800" y="0"/>
              <a:ext cx="892080" cy="830196"/>
            </a:xfrm>
            <a:custGeom>
              <a:rect b="b" l="l" r="r" t="t"/>
              <a:pathLst>
                <a:path extrusionOk="0" h="21600" w="21600">
                  <a:moveTo>
                    <a:pt x="17293" y="7238"/>
                  </a:moveTo>
                  <a:cubicBezTo>
                    <a:pt x="17125" y="7086"/>
                    <a:pt x="16876" y="7097"/>
                    <a:pt x="16720" y="7263"/>
                  </a:cubicBezTo>
                  <a:lnTo>
                    <a:pt x="15834" y="8209"/>
                  </a:lnTo>
                  <a:lnTo>
                    <a:pt x="14947" y="7263"/>
                  </a:lnTo>
                  <a:cubicBezTo>
                    <a:pt x="14791" y="7097"/>
                    <a:pt x="14543" y="7086"/>
                    <a:pt x="14374" y="7238"/>
                  </a:cubicBezTo>
                  <a:lnTo>
                    <a:pt x="13738" y="7816"/>
                  </a:lnTo>
                  <a:lnTo>
                    <a:pt x="11019" y="8980"/>
                  </a:lnTo>
                  <a:cubicBezTo>
                    <a:pt x="10143" y="9355"/>
                    <a:pt x="10144" y="12687"/>
                    <a:pt x="10069" y="12993"/>
                  </a:cubicBezTo>
                  <a:lnTo>
                    <a:pt x="21600" y="12993"/>
                  </a:lnTo>
                  <a:cubicBezTo>
                    <a:pt x="21524" y="12687"/>
                    <a:pt x="21524" y="9355"/>
                    <a:pt x="20648" y="8980"/>
                  </a:cubicBezTo>
                  <a:lnTo>
                    <a:pt x="17929" y="7816"/>
                  </a:lnTo>
                  <a:cubicBezTo>
                    <a:pt x="17929" y="7816"/>
                    <a:pt x="17293" y="7238"/>
                    <a:pt x="17293" y="7238"/>
                  </a:cubicBezTo>
                  <a:close/>
                  <a:moveTo>
                    <a:pt x="15835" y="7013"/>
                  </a:moveTo>
                  <a:cubicBezTo>
                    <a:pt x="15835" y="7013"/>
                    <a:pt x="18556" y="7131"/>
                    <a:pt x="18556" y="2875"/>
                  </a:cubicBezTo>
                  <a:cubicBezTo>
                    <a:pt x="18556" y="981"/>
                    <a:pt x="17638" y="0"/>
                    <a:pt x="15835" y="0"/>
                  </a:cubicBezTo>
                  <a:cubicBezTo>
                    <a:pt x="14071" y="0"/>
                    <a:pt x="13094" y="981"/>
                    <a:pt x="13113" y="2875"/>
                  </a:cubicBezTo>
                  <a:cubicBezTo>
                    <a:pt x="13138" y="5468"/>
                    <a:pt x="14164" y="7039"/>
                    <a:pt x="15835" y="7013"/>
                  </a:cubicBezTo>
                  <a:close/>
                  <a:moveTo>
                    <a:pt x="10579" y="17587"/>
                  </a:moveTo>
                  <a:lnTo>
                    <a:pt x="7859" y="16423"/>
                  </a:lnTo>
                  <a:lnTo>
                    <a:pt x="7224" y="15846"/>
                  </a:lnTo>
                  <a:cubicBezTo>
                    <a:pt x="7056" y="15693"/>
                    <a:pt x="6807" y="15704"/>
                    <a:pt x="6651" y="15871"/>
                  </a:cubicBezTo>
                  <a:lnTo>
                    <a:pt x="5765" y="16817"/>
                  </a:lnTo>
                  <a:lnTo>
                    <a:pt x="4877" y="15871"/>
                  </a:lnTo>
                  <a:cubicBezTo>
                    <a:pt x="4721" y="15704"/>
                    <a:pt x="4474" y="15694"/>
                    <a:pt x="4305" y="15846"/>
                  </a:cubicBezTo>
                  <a:lnTo>
                    <a:pt x="3669" y="16423"/>
                  </a:lnTo>
                  <a:lnTo>
                    <a:pt x="949" y="17587"/>
                  </a:lnTo>
                  <a:cubicBezTo>
                    <a:pt x="74" y="17963"/>
                    <a:pt x="75" y="21296"/>
                    <a:pt x="0" y="21600"/>
                  </a:cubicBezTo>
                  <a:lnTo>
                    <a:pt x="11531" y="21600"/>
                  </a:lnTo>
                  <a:cubicBezTo>
                    <a:pt x="11456" y="21296"/>
                    <a:pt x="11456" y="17962"/>
                    <a:pt x="10579" y="17587"/>
                  </a:cubicBezTo>
                  <a:close/>
                  <a:moveTo>
                    <a:pt x="5766" y="15620"/>
                  </a:moveTo>
                  <a:cubicBezTo>
                    <a:pt x="5766" y="15620"/>
                    <a:pt x="8487" y="15738"/>
                    <a:pt x="8487" y="11483"/>
                  </a:cubicBezTo>
                  <a:cubicBezTo>
                    <a:pt x="8488" y="9590"/>
                    <a:pt x="7568" y="8607"/>
                    <a:pt x="5766" y="8607"/>
                  </a:cubicBezTo>
                  <a:cubicBezTo>
                    <a:pt x="4002" y="8607"/>
                    <a:pt x="3025" y="9590"/>
                    <a:pt x="3044" y="11483"/>
                  </a:cubicBezTo>
                  <a:cubicBezTo>
                    <a:pt x="3069" y="14075"/>
                    <a:pt x="4094" y="15647"/>
                    <a:pt x="5766" y="15620"/>
                  </a:cubicBezTo>
                  <a:close/>
                  <a:moveTo>
                    <a:pt x="18067" y="14165"/>
                  </a:moveTo>
                  <a:lnTo>
                    <a:pt x="17315" y="14228"/>
                  </a:lnTo>
                  <a:cubicBezTo>
                    <a:pt x="17267" y="14233"/>
                    <a:pt x="17219" y="14253"/>
                    <a:pt x="17178" y="14284"/>
                  </a:cubicBezTo>
                  <a:cubicBezTo>
                    <a:pt x="17113" y="14339"/>
                    <a:pt x="17074" y="14423"/>
                    <a:pt x="17077" y="14512"/>
                  </a:cubicBezTo>
                  <a:cubicBezTo>
                    <a:pt x="17093" y="15469"/>
                    <a:pt x="16695" y="16353"/>
                    <a:pt x="15986" y="16934"/>
                  </a:cubicBezTo>
                  <a:cubicBezTo>
                    <a:pt x="15398" y="17418"/>
                    <a:pt x="14652" y="17629"/>
                    <a:pt x="13925" y="17521"/>
                  </a:cubicBezTo>
                  <a:lnTo>
                    <a:pt x="14045" y="17333"/>
                  </a:lnTo>
                  <a:cubicBezTo>
                    <a:pt x="14097" y="17251"/>
                    <a:pt x="14104" y="17143"/>
                    <a:pt x="14066" y="17055"/>
                  </a:cubicBezTo>
                  <a:cubicBezTo>
                    <a:pt x="14025" y="16964"/>
                    <a:pt x="13943" y="16905"/>
                    <a:pt x="13849" y="16897"/>
                  </a:cubicBezTo>
                  <a:lnTo>
                    <a:pt x="11919" y="16741"/>
                  </a:lnTo>
                  <a:cubicBezTo>
                    <a:pt x="11829" y="16733"/>
                    <a:pt x="11737" y="16782"/>
                    <a:pt x="11685" y="16862"/>
                  </a:cubicBezTo>
                  <a:cubicBezTo>
                    <a:pt x="11634" y="16944"/>
                    <a:pt x="11626" y="17051"/>
                    <a:pt x="11667" y="17140"/>
                  </a:cubicBezTo>
                  <a:lnTo>
                    <a:pt x="12506" y="19015"/>
                  </a:lnTo>
                  <a:cubicBezTo>
                    <a:pt x="12546" y="19104"/>
                    <a:pt x="12628" y="19165"/>
                    <a:pt x="12721" y="19172"/>
                  </a:cubicBezTo>
                  <a:cubicBezTo>
                    <a:pt x="12812" y="19179"/>
                    <a:pt x="12903" y="19134"/>
                    <a:pt x="12954" y="19051"/>
                  </a:cubicBezTo>
                  <a:lnTo>
                    <a:pt x="13154" y="18737"/>
                  </a:lnTo>
                  <a:cubicBezTo>
                    <a:pt x="14406" y="19136"/>
                    <a:pt x="15716" y="18876"/>
                    <a:pt x="16759" y="18021"/>
                  </a:cubicBezTo>
                  <a:cubicBezTo>
                    <a:pt x="17792" y="17171"/>
                    <a:pt x="18385" y="15832"/>
                    <a:pt x="18348" y="14435"/>
                  </a:cubicBezTo>
                  <a:cubicBezTo>
                    <a:pt x="18345" y="14358"/>
                    <a:pt x="18314" y="14286"/>
                    <a:pt x="18260" y="14236"/>
                  </a:cubicBezTo>
                  <a:cubicBezTo>
                    <a:pt x="18207" y="14184"/>
                    <a:pt x="18137" y="14158"/>
                    <a:pt x="18067" y="14165"/>
                  </a:cubicBezTo>
                  <a:close/>
                  <a:moveTo>
                    <a:pt x="5476" y="7662"/>
                  </a:moveTo>
                  <a:lnTo>
                    <a:pt x="6225" y="7599"/>
                  </a:lnTo>
                  <a:cubicBezTo>
                    <a:pt x="6276" y="7595"/>
                    <a:pt x="6324" y="7575"/>
                    <a:pt x="6364" y="7542"/>
                  </a:cubicBezTo>
                  <a:cubicBezTo>
                    <a:pt x="6429" y="7488"/>
                    <a:pt x="6466" y="7404"/>
                    <a:pt x="6465" y="7316"/>
                  </a:cubicBezTo>
                  <a:cubicBezTo>
                    <a:pt x="6450" y="6358"/>
                    <a:pt x="6847" y="5475"/>
                    <a:pt x="7556" y="4892"/>
                  </a:cubicBezTo>
                  <a:cubicBezTo>
                    <a:pt x="8144" y="4409"/>
                    <a:pt x="8889" y="4198"/>
                    <a:pt x="9617" y="4306"/>
                  </a:cubicBezTo>
                  <a:lnTo>
                    <a:pt x="9496" y="4494"/>
                  </a:lnTo>
                  <a:cubicBezTo>
                    <a:pt x="9444" y="4577"/>
                    <a:pt x="9437" y="4683"/>
                    <a:pt x="9477" y="4773"/>
                  </a:cubicBezTo>
                  <a:cubicBezTo>
                    <a:pt x="9518" y="4862"/>
                    <a:pt x="9599" y="4923"/>
                    <a:pt x="9692" y="4931"/>
                  </a:cubicBezTo>
                  <a:lnTo>
                    <a:pt x="11622" y="5086"/>
                  </a:lnTo>
                  <a:cubicBezTo>
                    <a:pt x="11685" y="5091"/>
                    <a:pt x="11748" y="5072"/>
                    <a:pt x="11800" y="5030"/>
                  </a:cubicBezTo>
                  <a:cubicBezTo>
                    <a:pt x="11821" y="5012"/>
                    <a:pt x="11841" y="4990"/>
                    <a:pt x="11856" y="4965"/>
                  </a:cubicBezTo>
                  <a:cubicBezTo>
                    <a:pt x="11908" y="4883"/>
                    <a:pt x="11915" y="4777"/>
                    <a:pt x="11875" y="4687"/>
                  </a:cubicBezTo>
                  <a:lnTo>
                    <a:pt x="11037" y="2813"/>
                  </a:lnTo>
                  <a:cubicBezTo>
                    <a:pt x="10996" y="2722"/>
                    <a:pt x="10913" y="2663"/>
                    <a:pt x="10822" y="2656"/>
                  </a:cubicBezTo>
                  <a:cubicBezTo>
                    <a:pt x="10730" y="2647"/>
                    <a:pt x="10639" y="2695"/>
                    <a:pt x="10587" y="2776"/>
                  </a:cubicBezTo>
                  <a:lnTo>
                    <a:pt x="10388" y="3090"/>
                  </a:lnTo>
                  <a:cubicBezTo>
                    <a:pt x="9136" y="2691"/>
                    <a:pt x="7825" y="2951"/>
                    <a:pt x="6783" y="3807"/>
                  </a:cubicBezTo>
                  <a:cubicBezTo>
                    <a:pt x="5750" y="4657"/>
                    <a:pt x="5156" y="5996"/>
                    <a:pt x="5196" y="7393"/>
                  </a:cubicBezTo>
                  <a:cubicBezTo>
                    <a:pt x="5197" y="7469"/>
                    <a:pt x="5229" y="7541"/>
                    <a:pt x="5281" y="7592"/>
                  </a:cubicBezTo>
                  <a:cubicBezTo>
                    <a:pt x="5335" y="7642"/>
                    <a:pt x="5405" y="7668"/>
                    <a:pt x="5476" y="7662"/>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400" u="none" cap="none" strike="noStrike">
                <a:solidFill>
                  <a:schemeClr val="dk1"/>
                </a:solidFill>
                <a:latin typeface="Montserrat"/>
                <a:ea typeface="Montserrat"/>
                <a:cs typeface="Montserrat"/>
                <a:sym typeface="Montserrat"/>
              </a:endParaRPr>
            </a:p>
          </p:txBody>
        </p:sp>
        <p:sp>
          <p:nvSpPr>
            <p:cNvPr id="139" name="Google Shape;139;p16"/>
            <p:cNvSpPr/>
            <p:nvPr/>
          </p:nvSpPr>
          <p:spPr>
            <a:xfrm>
              <a:off x="1037581" y="-28984"/>
              <a:ext cx="1842300" cy="9645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a:solidFill>
                    <a:srgbClr val="FFFFFF"/>
                  </a:solidFill>
                  <a:latin typeface="Montserrat"/>
                  <a:ea typeface="Montserrat"/>
                  <a:cs typeface="Montserrat"/>
                  <a:sym typeface="Montserrat"/>
                </a:rPr>
                <a:t>Present Insights</a:t>
              </a:r>
              <a:endParaRPr/>
            </a:p>
          </p:txBody>
        </p:sp>
      </p:grpSp>
      <p:sp>
        <p:nvSpPr>
          <p:cNvPr id="140" name="Google Shape;140;p16"/>
          <p:cNvSpPr/>
          <p:nvPr/>
        </p:nvSpPr>
        <p:spPr>
          <a:xfrm>
            <a:off x="3931499" y="3242740"/>
            <a:ext cx="1692300" cy="835800"/>
          </a:xfrm>
          <a:prstGeom prst="rect">
            <a:avLst/>
          </a:prstGeom>
          <a:noFill/>
          <a:ln>
            <a:noFill/>
          </a:ln>
        </p:spPr>
        <p:txBody>
          <a:bodyPr anchorCtr="0" anchor="ctr" bIns="25400" lIns="25400" spcFirstLastPara="1" rIns="25400" wrap="square" tIns="25400">
            <a:noAutofit/>
          </a:bodyPr>
          <a:lstStyle/>
          <a:p>
            <a:pPr indent="0" lvl="0" marL="0" marR="0" rtl="0" algn="l">
              <a:lnSpc>
                <a:spcPct val="130000"/>
              </a:lnSpc>
              <a:spcBef>
                <a:spcPts val="0"/>
              </a:spcBef>
              <a:spcAft>
                <a:spcPts val="0"/>
              </a:spcAft>
              <a:buNone/>
            </a:pPr>
            <a:r>
              <a:rPr lang="en-US" sz="1000">
                <a:solidFill>
                  <a:srgbClr val="A5AAAF"/>
                </a:solidFill>
                <a:latin typeface="Montserrat"/>
                <a:ea typeface="Montserrat"/>
                <a:cs typeface="Montserrat"/>
                <a:sym typeface="Montserrat"/>
              </a:rPr>
              <a:t>We extracted and analyzed possible features that would affect rent/square feet price</a:t>
            </a:r>
            <a:endParaRPr/>
          </a:p>
        </p:txBody>
      </p:sp>
      <p:cxnSp>
        <p:nvCxnSpPr>
          <p:cNvPr id="141" name="Google Shape;141;p16"/>
          <p:cNvCxnSpPr/>
          <p:nvPr/>
        </p:nvCxnSpPr>
        <p:spPr>
          <a:xfrm>
            <a:off x="4089665" y="4317077"/>
            <a:ext cx="8102400" cy="0"/>
          </a:xfrm>
          <a:prstGeom prst="straightConnector1">
            <a:avLst/>
          </a:prstGeom>
          <a:noFill/>
          <a:ln cap="flat" cmpd="sng" w="50800">
            <a:solidFill>
              <a:srgbClr val="64696E">
                <a:alpha val="14900"/>
              </a:srgbClr>
            </a:solidFill>
            <a:prstDash val="solid"/>
            <a:miter lim="400000"/>
            <a:headEnd len="sm" w="sm" type="none"/>
            <a:tailEnd len="sm" w="sm" type="none"/>
          </a:ln>
        </p:spPr>
      </p:cxnSp>
      <p:sp>
        <p:nvSpPr>
          <p:cNvPr id="142" name="Google Shape;142;p16"/>
          <p:cNvSpPr/>
          <p:nvPr/>
        </p:nvSpPr>
        <p:spPr>
          <a:xfrm>
            <a:off x="5776550" y="3223825"/>
            <a:ext cx="2173500" cy="835800"/>
          </a:xfrm>
          <a:prstGeom prst="rect">
            <a:avLst/>
          </a:prstGeom>
          <a:noFill/>
          <a:ln>
            <a:noFill/>
          </a:ln>
        </p:spPr>
        <p:txBody>
          <a:bodyPr anchorCtr="0" anchor="ctr" bIns="25400" lIns="25400" spcFirstLastPara="1" rIns="25400" wrap="square" tIns="25400">
            <a:noAutofit/>
          </a:bodyPr>
          <a:lstStyle/>
          <a:p>
            <a:pPr indent="0" lvl="0" marL="0" marR="0" rtl="0" algn="l">
              <a:lnSpc>
                <a:spcPct val="130000"/>
              </a:lnSpc>
              <a:spcBef>
                <a:spcPts val="0"/>
              </a:spcBef>
              <a:spcAft>
                <a:spcPts val="0"/>
              </a:spcAft>
              <a:buNone/>
            </a:pPr>
            <a:r>
              <a:rPr lang="en-US" sz="1000">
                <a:solidFill>
                  <a:srgbClr val="A5AAAF"/>
                </a:solidFill>
                <a:latin typeface="Montserrat"/>
                <a:ea typeface="Montserrat"/>
                <a:cs typeface="Montserrat"/>
                <a:sym typeface="Montserrat"/>
              </a:rPr>
              <a:t>We </a:t>
            </a:r>
            <a:r>
              <a:rPr lang="en-US" sz="1000">
                <a:solidFill>
                  <a:srgbClr val="A5AAAF"/>
                </a:solidFill>
                <a:latin typeface="Montserrat"/>
                <a:ea typeface="Montserrat"/>
                <a:cs typeface="Montserrat"/>
                <a:sym typeface="Montserrat"/>
              </a:rPr>
              <a:t>built</a:t>
            </a:r>
            <a:r>
              <a:rPr lang="en-US" sz="1000">
                <a:solidFill>
                  <a:srgbClr val="A5AAAF"/>
                </a:solidFill>
                <a:latin typeface="Montserrat"/>
                <a:ea typeface="Montserrat"/>
                <a:cs typeface="Montserrat"/>
                <a:sym typeface="Montserrat"/>
              </a:rPr>
              <a:t> predictive models and visualizations based on the final data</a:t>
            </a:r>
            <a:endParaRPr/>
          </a:p>
        </p:txBody>
      </p:sp>
      <p:sp>
        <p:nvSpPr>
          <p:cNvPr id="143" name="Google Shape;143;p16"/>
          <p:cNvSpPr/>
          <p:nvPr/>
        </p:nvSpPr>
        <p:spPr>
          <a:xfrm>
            <a:off x="8128625" y="3236025"/>
            <a:ext cx="2229000" cy="909000"/>
          </a:xfrm>
          <a:prstGeom prst="rect">
            <a:avLst/>
          </a:prstGeom>
          <a:noFill/>
          <a:ln>
            <a:noFill/>
          </a:ln>
        </p:spPr>
        <p:txBody>
          <a:bodyPr anchorCtr="0" anchor="ctr" bIns="25400" lIns="25400" spcFirstLastPara="1" rIns="25400" wrap="square" tIns="25400">
            <a:noAutofit/>
          </a:bodyPr>
          <a:lstStyle/>
          <a:p>
            <a:pPr indent="0" lvl="0" marL="0" marR="0" rtl="0" algn="l">
              <a:lnSpc>
                <a:spcPct val="130000"/>
              </a:lnSpc>
              <a:spcBef>
                <a:spcPts val="0"/>
              </a:spcBef>
              <a:spcAft>
                <a:spcPts val="0"/>
              </a:spcAft>
              <a:buNone/>
            </a:pPr>
            <a:r>
              <a:rPr lang="en-US" sz="1000">
                <a:solidFill>
                  <a:srgbClr val="A5AAAF"/>
                </a:solidFill>
                <a:latin typeface="Montserrat"/>
                <a:ea typeface="Montserrat"/>
                <a:cs typeface="Montserrat"/>
                <a:sym typeface="Montserrat"/>
              </a:rPr>
              <a:t>We will be presenting our results &amp; business insights gained towards the end of our presentation</a:t>
            </a:r>
            <a:endParaRPr/>
          </a:p>
        </p:txBody>
      </p:sp>
      <p:sp>
        <p:nvSpPr>
          <p:cNvPr id="144" name="Google Shape;144;p16"/>
          <p:cNvSpPr/>
          <p:nvPr/>
        </p:nvSpPr>
        <p:spPr>
          <a:xfrm>
            <a:off x="3931500" y="438900"/>
            <a:ext cx="82605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3900">
                <a:solidFill>
                  <a:schemeClr val="accent4"/>
                </a:solidFill>
                <a:latin typeface="Montserrat"/>
                <a:ea typeface="Montserrat"/>
                <a:cs typeface="Montserrat"/>
                <a:sym typeface="Montserrat"/>
              </a:rPr>
              <a:t>Approach to Business Problem</a:t>
            </a:r>
            <a:endParaRPr sz="1300"/>
          </a:p>
        </p:txBody>
      </p:sp>
      <p:sp>
        <p:nvSpPr>
          <p:cNvPr id="145" name="Google Shape;145;p16"/>
          <p:cNvSpPr/>
          <p:nvPr/>
        </p:nvSpPr>
        <p:spPr>
          <a:xfrm>
            <a:off x="2137300" y="3690125"/>
            <a:ext cx="1751100" cy="5226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1200">
                <a:solidFill>
                  <a:srgbClr val="FFFFFF"/>
                </a:solidFill>
                <a:latin typeface="Montserrat"/>
                <a:ea typeface="Montserrat"/>
                <a:cs typeface="Montserrat"/>
                <a:sym typeface="Montserrat"/>
              </a:rPr>
              <a:t>Research &amp; Analyze Available Data</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idx="12" type="sldNum"/>
          </p:nvPr>
        </p:nvSpPr>
        <p:spPr>
          <a:xfrm>
            <a:off x="10232971" y="6287868"/>
            <a:ext cx="1692300" cy="3414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rgbClr val="BFBFBF"/>
                </a:solidFill>
              </a:rPr>
              <a:t>‹#›</a:t>
            </a:fld>
            <a:endParaRPr b="1">
              <a:solidFill>
                <a:srgbClr val="BFBFBF"/>
              </a:solidFill>
            </a:endParaRPr>
          </a:p>
        </p:txBody>
      </p:sp>
      <p:sp>
        <p:nvSpPr>
          <p:cNvPr id="151" name="Google Shape;151;p17"/>
          <p:cNvSpPr/>
          <p:nvPr/>
        </p:nvSpPr>
        <p:spPr>
          <a:xfrm>
            <a:off x="4777836" y="2325309"/>
            <a:ext cx="2015092" cy="1614314"/>
          </a:xfrm>
          <a:custGeom>
            <a:rect b="b" l="l" r="r" t="t"/>
            <a:pathLst>
              <a:path extrusionOk="0" h="21410" w="21304">
                <a:moveTo>
                  <a:pt x="20264" y="4961"/>
                </a:moveTo>
                <a:cubicBezTo>
                  <a:pt x="20042" y="6440"/>
                  <a:pt x="19011" y="7513"/>
                  <a:pt x="17815" y="7513"/>
                </a:cubicBezTo>
                <a:cubicBezTo>
                  <a:pt x="17659" y="7513"/>
                  <a:pt x="17502" y="7495"/>
                  <a:pt x="17348" y="7458"/>
                </a:cubicBezTo>
                <a:cubicBezTo>
                  <a:pt x="17149" y="7411"/>
                  <a:pt x="16946" y="7328"/>
                  <a:pt x="16748" y="7212"/>
                </a:cubicBezTo>
                <a:cubicBezTo>
                  <a:pt x="16549" y="7094"/>
                  <a:pt x="16312" y="7156"/>
                  <a:pt x="16166" y="7358"/>
                </a:cubicBezTo>
                <a:cubicBezTo>
                  <a:pt x="15917" y="7708"/>
                  <a:pt x="15541" y="7873"/>
                  <a:pt x="15176" y="7786"/>
                </a:cubicBezTo>
                <a:cubicBezTo>
                  <a:pt x="14711" y="7676"/>
                  <a:pt x="14356" y="7182"/>
                  <a:pt x="14315" y="6582"/>
                </a:cubicBezTo>
                <a:cubicBezTo>
                  <a:pt x="14302" y="6382"/>
                  <a:pt x="14213" y="6203"/>
                  <a:pt x="14077" y="6102"/>
                </a:cubicBezTo>
                <a:cubicBezTo>
                  <a:pt x="13518" y="5675"/>
                  <a:pt x="13223" y="4849"/>
                  <a:pt x="13343" y="4044"/>
                </a:cubicBezTo>
                <a:cubicBezTo>
                  <a:pt x="13484" y="3111"/>
                  <a:pt x="14133" y="2431"/>
                  <a:pt x="14890" y="2431"/>
                </a:cubicBezTo>
                <a:cubicBezTo>
                  <a:pt x="14988" y="2431"/>
                  <a:pt x="15087" y="2444"/>
                  <a:pt x="15184" y="2466"/>
                </a:cubicBezTo>
                <a:cubicBezTo>
                  <a:pt x="15254" y="2482"/>
                  <a:pt x="15318" y="2507"/>
                  <a:pt x="15383" y="2533"/>
                </a:cubicBezTo>
                <a:cubicBezTo>
                  <a:pt x="15575" y="2610"/>
                  <a:pt x="15784" y="2537"/>
                  <a:pt x="15915" y="2346"/>
                </a:cubicBezTo>
                <a:cubicBezTo>
                  <a:pt x="16494" y="1500"/>
                  <a:pt x="17398" y="1096"/>
                  <a:pt x="18274" y="1303"/>
                </a:cubicBezTo>
                <a:cubicBezTo>
                  <a:pt x="19625" y="1622"/>
                  <a:pt x="20520" y="3263"/>
                  <a:pt x="20264" y="4961"/>
                </a:cubicBezTo>
                <a:cubicBezTo>
                  <a:pt x="20264" y="4961"/>
                  <a:pt x="20264" y="4961"/>
                  <a:pt x="20264" y="4961"/>
                </a:cubicBezTo>
                <a:close/>
                <a:moveTo>
                  <a:pt x="9590" y="20161"/>
                </a:moveTo>
                <a:lnTo>
                  <a:pt x="9590" y="13799"/>
                </a:lnTo>
                <a:cubicBezTo>
                  <a:pt x="9590" y="13455"/>
                  <a:pt x="9366" y="13174"/>
                  <a:pt x="9091" y="13174"/>
                </a:cubicBezTo>
                <a:lnTo>
                  <a:pt x="6043" y="13174"/>
                </a:lnTo>
                <a:cubicBezTo>
                  <a:pt x="5769" y="13174"/>
                  <a:pt x="5545" y="13455"/>
                  <a:pt x="5545" y="13799"/>
                </a:cubicBezTo>
                <a:lnTo>
                  <a:pt x="5545" y="20161"/>
                </a:lnTo>
                <a:lnTo>
                  <a:pt x="2350" y="20161"/>
                </a:lnTo>
                <a:lnTo>
                  <a:pt x="2350" y="11698"/>
                </a:lnTo>
                <a:cubicBezTo>
                  <a:pt x="2350" y="11668"/>
                  <a:pt x="2345" y="11637"/>
                  <a:pt x="2343" y="11606"/>
                </a:cubicBezTo>
                <a:lnTo>
                  <a:pt x="7567" y="6960"/>
                </a:lnTo>
                <a:lnTo>
                  <a:pt x="12793" y="11606"/>
                </a:lnTo>
                <a:cubicBezTo>
                  <a:pt x="12790" y="11637"/>
                  <a:pt x="12785" y="11668"/>
                  <a:pt x="12785" y="11698"/>
                </a:cubicBezTo>
                <a:lnTo>
                  <a:pt x="12785" y="20161"/>
                </a:lnTo>
                <a:cubicBezTo>
                  <a:pt x="12785" y="20161"/>
                  <a:pt x="9590" y="20161"/>
                  <a:pt x="9590" y="20161"/>
                </a:cubicBezTo>
                <a:close/>
                <a:moveTo>
                  <a:pt x="18457" y="75"/>
                </a:moveTo>
                <a:cubicBezTo>
                  <a:pt x="17342" y="-190"/>
                  <a:pt x="16183" y="258"/>
                  <a:pt x="15377" y="1240"/>
                </a:cubicBezTo>
                <a:cubicBezTo>
                  <a:pt x="15373" y="1240"/>
                  <a:pt x="15372" y="1240"/>
                  <a:pt x="15369" y="1238"/>
                </a:cubicBezTo>
                <a:cubicBezTo>
                  <a:pt x="15210" y="1201"/>
                  <a:pt x="15049" y="1183"/>
                  <a:pt x="14890" y="1183"/>
                </a:cubicBezTo>
                <a:cubicBezTo>
                  <a:pt x="13655" y="1183"/>
                  <a:pt x="12592" y="2289"/>
                  <a:pt x="12363" y="3812"/>
                </a:cubicBezTo>
                <a:cubicBezTo>
                  <a:pt x="12182" y="5026"/>
                  <a:pt x="12577" y="6268"/>
                  <a:pt x="13359" y="6999"/>
                </a:cubicBezTo>
                <a:cubicBezTo>
                  <a:pt x="13529" y="8011"/>
                  <a:pt x="14169" y="8821"/>
                  <a:pt x="14991" y="9014"/>
                </a:cubicBezTo>
                <a:cubicBezTo>
                  <a:pt x="15117" y="9043"/>
                  <a:pt x="15246" y="9059"/>
                  <a:pt x="15372" y="9059"/>
                </a:cubicBezTo>
                <a:cubicBezTo>
                  <a:pt x="15669" y="9059"/>
                  <a:pt x="15955" y="8969"/>
                  <a:pt x="16221" y="8817"/>
                </a:cubicBezTo>
                <a:lnTo>
                  <a:pt x="16221" y="20161"/>
                </a:lnTo>
                <a:lnTo>
                  <a:pt x="13782" y="20161"/>
                </a:lnTo>
                <a:lnTo>
                  <a:pt x="13782" y="12485"/>
                </a:lnTo>
                <a:lnTo>
                  <a:pt x="14299" y="12947"/>
                </a:lnTo>
                <a:cubicBezTo>
                  <a:pt x="14385" y="13022"/>
                  <a:pt x="14485" y="13060"/>
                  <a:pt x="14588" y="13060"/>
                </a:cubicBezTo>
                <a:cubicBezTo>
                  <a:pt x="14665" y="13060"/>
                  <a:pt x="14745" y="13038"/>
                  <a:pt x="14816" y="12991"/>
                </a:cubicBezTo>
                <a:cubicBezTo>
                  <a:pt x="14981" y="12884"/>
                  <a:pt x="15085" y="12670"/>
                  <a:pt x="15085" y="12436"/>
                </a:cubicBezTo>
                <a:lnTo>
                  <a:pt x="15085" y="10771"/>
                </a:lnTo>
                <a:cubicBezTo>
                  <a:pt x="15085" y="10567"/>
                  <a:pt x="15007" y="10378"/>
                  <a:pt x="14876" y="10260"/>
                </a:cubicBezTo>
                <a:lnTo>
                  <a:pt x="12127" y="7816"/>
                </a:lnTo>
                <a:lnTo>
                  <a:pt x="12127" y="5439"/>
                </a:lnTo>
                <a:cubicBezTo>
                  <a:pt x="12127" y="5095"/>
                  <a:pt x="11905" y="4814"/>
                  <a:pt x="11629" y="4814"/>
                </a:cubicBezTo>
                <a:cubicBezTo>
                  <a:pt x="11353" y="4814"/>
                  <a:pt x="11131" y="5095"/>
                  <a:pt x="11131" y="5439"/>
                </a:cubicBezTo>
                <a:lnTo>
                  <a:pt x="11131" y="6932"/>
                </a:lnTo>
                <a:lnTo>
                  <a:pt x="7856" y="4017"/>
                </a:lnTo>
                <a:cubicBezTo>
                  <a:pt x="7684" y="3865"/>
                  <a:pt x="7452" y="3865"/>
                  <a:pt x="7280" y="4017"/>
                </a:cubicBezTo>
                <a:lnTo>
                  <a:pt x="259" y="10262"/>
                </a:lnTo>
                <a:cubicBezTo>
                  <a:pt x="128" y="10378"/>
                  <a:pt x="50" y="10569"/>
                  <a:pt x="50" y="10771"/>
                </a:cubicBezTo>
                <a:lnTo>
                  <a:pt x="50" y="12438"/>
                </a:lnTo>
                <a:cubicBezTo>
                  <a:pt x="50" y="12670"/>
                  <a:pt x="154" y="12886"/>
                  <a:pt x="320" y="12991"/>
                </a:cubicBezTo>
                <a:cubicBezTo>
                  <a:pt x="485" y="13100"/>
                  <a:pt x="684" y="13083"/>
                  <a:pt x="837" y="12947"/>
                </a:cubicBezTo>
                <a:lnTo>
                  <a:pt x="1354" y="12488"/>
                </a:lnTo>
                <a:lnTo>
                  <a:pt x="1354" y="20161"/>
                </a:lnTo>
                <a:lnTo>
                  <a:pt x="498" y="20161"/>
                </a:lnTo>
                <a:cubicBezTo>
                  <a:pt x="222" y="20161"/>
                  <a:pt x="0" y="20440"/>
                  <a:pt x="0" y="20786"/>
                </a:cubicBezTo>
                <a:cubicBezTo>
                  <a:pt x="0" y="21131"/>
                  <a:pt x="222" y="21410"/>
                  <a:pt x="498" y="21410"/>
                </a:cubicBezTo>
                <a:lnTo>
                  <a:pt x="18063" y="21410"/>
                </a:lnTo>
                <a:cubicBezTo>
                  <a:pt x="18338" y="21410"/>
                  <a:pt x="18560" y="21131"/>
                  <a:pt x="18560" y="20786"/>
                </a:cubicBezTo>
                <a:cubicBezTo>
                  <a:pt x="18560" y="20440"/>
                  <a:pt x="18338" y="20161"/>
                  <a:pt x="18063" y="20161"/>
                </a:cubicBezTo>
                <a:lnTo>
                  <a:pt x="17218" y="20161"/>
                </a:lnTo>
                <a:lnTo>
                  <a:pt x="17218" y="15812"/>
                </a:lnTo>
                <a:lnTo>
                  <a:pt x="18423" y="14232"/>
                </a:lnTo>
                <a:cubicBezTo>
                  <a:pt x="18614" y="13982"/>
                  <a:pt x="18606" y="13587"/>
                  <a:pt x="18408" y="13347"/>
                </a:cubicBezTo>
                <a:cubicBezTo>
                  <a:pt x="18209" y="13109"/>
                  <a:pt x="17894" y="13120"/>
                  <a:pt x="17703" y="13368"/>
                </a:cubicBezTo>
                <a:lnTo>
                  <a:pt x="17218" y="14004"/>
                </a:lnTo>
                <a:lnTo>
                  <a:pt x="17218" y="8696"/>
                </a:lnTo>
                <a:cubicBezTo>
                  <a:pt x="17416" y="8740"/>
                  <a:pt x="17616" y="8764"/>
                  <a:pt x="17815" y="8764"/>
                </a:cubicBezTo>
                <a:cubicBezTo>
                  <a:pt x="19491" y="8764"/>
                  <a:pt x="20934" y="7261"/>
                  <a:pt x="21243" y="5191"/>
                </a:cubicBezTo>
                <a:cubicBezTo>
                  <a:pt x="21600" y="2818"/>
                  <a:pt x="20350" y="522"/>
                  <a:pt x="18457" y="75"/>
                </a:cubicBezTo>
                <a:cubicBezTo>
                  <a:pt x="18457" y="75"/>
                  <a:pt x="18457" y="75"/>
                  <a:pt x="18457" y="75"/>
                </a:cubicBezTo>
                <a:close/>
              </a:path>
            </a:pathLst>
          </a:custGeom>
          <a:solidFill>
            <a:srgbClr val="323C46"/>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nvGrpSpPr>
          <p:cNvPr id="152" name="Google Shape;152;p17"/>
          <p:cNvGrpSpPr/>
          <p:nvPr/>
        </p:nvGrpSpPr>
        <p:grpSpPr>
          <a:xfrm>
            <a:off x="6212802" y="3122597"/>
            <a:ext cx="1201366" cy="1141800"/>
            <a:chOff x="0" y="0"/>
            <a:chExt cx="2402732" cy="2283600"/>
          </a:xfrm>
        </p:grpSpPr>
        <p:sp>
          <p:nvSpPr>
            <p:cNvPr id="153" name="Google Shape;153;p17"/>
            <p:cNvSpPr/>
            <p:nvPr/>
          </p:nvSpPr>
          <p:spPr>
            <a:xfrm>
              <a:off x="0" y="0"/>
              <a:ext cx="2283600" cy="2283600"/>
            </a:xfrm>
            <a:prstGeom prst="roundRect">
              <a:avLst>
                <a:gd fmla="val 50000" name="adj"/>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54" name="Google Shape;154;p17"/>
            <p:cNvSpPr/>
            <p:nvPr/>
          </p:nvSpPr>
          <p:spPr>
            <a:xfrm>
              <a:off x="279020" y="151755"/>
              <a:ext cx="2123712" cy="1748034"/>
            </a:xfrm>
            <a:custGeom>
              <a:rect b="b" l="l" r="r" t="t"/>
              <a:pathLst>
                <a:path extrusionOk="0" h="21600" w="21600">
                  <a:moveTo>
                    <a:pt x="0" y="9821"/>
                  </a:moveTo>
                  <a:lnTo>
                    <a:pt x="4278" y="5949"/>
                  </a:lnTo>
                  <a:lnTo>
                    <a:pt x="8007" y="12055"/>
                  </a:lnTo>
                  <a:lnTo>
                    <a:pt x="18660" y="0"/>
                  </a:lnTo>
                  <a:lnTo>
                    <a:pt x="21600" y="5098"/>
                  </a:lnTo>
                  <a:lnTo>
                    <a:pt x="6793" y="21600"/>
                  </a:lnTo>
                  <a:lnTo>
                    <a:pt x="0" y="9821"/>
                  </a:lnTo>
                  <a:close/>
                </a:path>
              </a:pathLst>
            </a:cu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grpSp>
      <p:sp>
        <p:nvSpPr>
          <p:cNvPr id="155" name="Google Shape;155;p17"/>
          <p:cNvSpPr/>
          <p:nvPr/>
        </p:nvSpPr>
        <p:spPr>
          <a:xfrm>
            <a:off x="7389330" y="4111554"/>
            <a:ext cx="609930" cy="263407"/>
          </a:xfrm>
          <a:custGeom>
            <a:rect b="b" l="l" r="r" t="t"/>
            <a:pathLst>
              <a:path extrusionOk="0" h="19454" w="21600">
                <a:moveTo>
                  <a:pt x="0" y="645"/>
                </a:moveTo>
                <a:cubicBezTo>
                  <a:pt x="9039" y="-2146"/>
                  <a:pt x="16239" y="4124"/>
                  <a:pt x="21600" y="19454"/>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56" name="Google Shape;156;p17"/>
          <p:cNvSpPr/>
          <p:nvPr/>
        </p:nvSpPr>
        <p:spPr>
          <a:xfrm>
            <a:off x="7044478" y="2613910"/>
            <a:ext cx="895536" cy="330185"/>
          </a:xfrm>
          <a:custGeom>
            <a:rect b="b" l="l" r="r" t="t"/>
            <a:pathLst>
              <a:path extrusionOk="0" h="19819" w="21600">
                <a:moveTo>
                  <a:pt x="0" y="19401"/>
                </a:moveTo>
                <a:cubicBezTo>
                  <a:pt x="8003" y="21600"/>
                  <a:pt x="15203" y="15133"/>
                  <a:pt x="21600" y="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57" name="Google Shape;157;p17"/>
          <p:cNvSpPr/>
          <p:nvPr/>
        </p:nvSpPr>
        <p:spPr>
          <a:xfrm>
            <a:off x="5349977" y="4158708"/>
            <a:ext cx="357210" cy="428652"/>
          </a:xfrm>
          <a:custGeom>
            <a:rect b="b" l="l" r="r" t="t"/>
            <a:pathLst>
              <a:path extrusionOk="0" h="21600" w="21600">
                <a:moveTo>
                  <a:pt x="0" y="21600"/>
                </a:moveTo>
                <a:cubicBezTo>
                  <a:pt x="11764" y="16640"/>
                  <a:pt x="18964" y="9440"/>
                  <a:pt x="21600" y="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58" name="Google Shape;158;p17"/>
          <p:cNvSpPr/>
          <p:nvPr/>
        </p:nvSpPr>
        <p:spPr>
          <a:xfrm>
            <a:off x="3873965" y="3692942"/>
            <a:ext cx="888624" cy="272436"/>
          </a:xfrm>
          <a:custGeom>
            <a:rect b="b" l="l" r="r" t="t"/>
            <a:pathLst>
              <a:path extrusionOk="0" h="19904" w="21600">
                <a:moveTo>
                  <a:pt x="0" y="19530"/>
                </a:moveTo>
                <a:cubicBezTo>
                  <a:pt x="8735" y="21600"/>
                  <a:pt x="15935" y="15090"/>
                  <a:pt x="21600" y="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59" name="Google Shape;159;p17"/>
          <p:cNvSpPr/>
          <p:nvPr/>
        </p:nvSpPr>
        <p:spPr>
          <a:xfrm>
            <a:off x="4053452" y="2468258"/>
            <a:ext cx="944028" cy="371473"/>
          </a:xfrm>
          <a:custGeom>
            <a:rect b="b" l="l" r="r" t="t"/>
            <a:pathLst>
              <a:path extrusionOk="0" h="18205" w="21600">
                <a:moveTo>
                  <a:pt x="0" y="2058"/>
                </a:moveTo>
                <a:cubicBezTo>
                  <a:pt x="9587" y="-3395"/>
                  <a:pt x="16787" y="1987"/>
                  <a:pt x="21600" y="18205"/>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60" name="Google Shape;160;p17"/>
          <p:cNvSpPr/>
          <p:nvPr/>
        </p:nvSpPr>
        <p:spPr>
          <a:xfrm>
            <a:off x="3357793" y="3736266"/>
            <a:ext cx="338881" cy="323808"/>
          </a:xfrm>
          <a:custGeom>
            <a:rect b="b" l="l" r="r" t="t"/>
            <a:pathLst>
              <a:path extrusionOk="0" h="21598" w="21367">
                <a:moveTo>
                  <a:pt x="10854" y="0"/>
                </a:moveTo>
                <a:cubicBezTo>
                  <a:pt x="10577" y="-2"/>
                  <a:pt x="10292" y="93"/>
                  <a:pt x="10070" y="302"/>
                </a:cubicBezTo>
                <a:lnTo>
                  <a:pt x="397" y="9315"/>
                </a:lnTo>
                <a:cubicBezTo>
                  <a:pt x="-10" y="9697"/>
                  <a:pt x="-120" y="10316"/>
                  <a:pt x="140" y="10822"/>
                </a:cubicBezTo>
                <a:cubicBezTo>
                  <a:pt x="417" y="11358"/>
                  <a:pt x="1066" y="11982"/>
                  <a:pt x="1992" y="11982"/>
                </a:cubicBezTo>
                <a:cubicBezTo>
                  <a:pt x="2193" y="11982"/>
                  <a:pt x="2392" y="11967"/>
                  <a:pt x="2591" y="11907"/>
                </a:cubicBezTo>
                <a:lnTo>
                  <a:pt x="2591" y="19910"/>
                </a:lnTo>
                <a:cubicBezTo>
                  <a:pt x="2591" y="20120"/>
                  <a:pt x="2631" y="20670"/>
                  <a:pt x="3032" y="21116"/>
                </a:cubicBezTo>
                <a:cubicBezTo>
                  <a:pt x="3321" y="21433"/>
                  <a:pt x="3721" y="21598"/>
                  <a:pt x="4158" y="21598"/>
                </a:cubicBezTo>
                <a:cubicBezTo>
                  <a:pt x="4675" y="21598"/>
                  <a:pt x="8959" y="21598"/>
                  <a:pt x="8959" y="21598"/>
                </a:cubicBezTo>
                <a:lnTo>
                  <a:pt x="12207" y="21583"/>
                </a:lnTo>
                <a:lnTo>
                  <a:pt x="16894" y="21583"/>
                </a:lnTo>
                <a:cubicBezTo>
                  <a:pt x="17364" y="21583"/>
                  <a:pt x="17799" y="21392"/>
                  <a:pt x="18105" y="21055"/>
                </a:cubicBezTo>
                <a:cubicBezTo>
                  <a:pt x="18532" y="20579"/>
                  <a:pt x="18566" y="19997"/>
                  <a:pt x="18561" y="19774"/>
                </a:cubicBezTo>
                <a:lnTo>
                  <a:pt x="18561" y="11801"/>
                </a:lnTo>
                <a:cubicBezTo>
                  <a:pt x="18825" y="11890"/>
                  <a:pt x="19077" y="11937"/>
                  <a:pt x="19330" y="11937"/>
                </a:cubicBezTo>
                <a:cubicBezTo>
                  <a:pt x="20307" y="11937"/>
                  <a:pt x="20972" y="11303"/>
                  <a:pt x="21239" y="10762"/>
                </a:cubicBezTo>
                <a:cubicBezTo>
                  <a:pt x="21480" y="10263"/>
                  <a:pt x="21372" y="9663"/>
                  <a:pt x="20983" y="9285"/>
                </a:cubicBezTo>
                <a:lnTo>
                  <a:pt x="11623" y="317"/>
                </a:lnTo>
                <a:cubicBezTo>
                  <a:pt x="11404" y="109"/>
                  <a:pt x="11131" y="3"/>
                  <a:pt x="10854" y="0"/>
                </a:cubicBezTo>
                <a:close/>
                <a:moveTo>
                  <a:pt x="16082" y="9164"/>
                </a:moveTo>
                <a:cubicBezTo>
                  <a:pt x="16082" y="9164"/>
                  <a:pt x="16129" y="16038"/>
                  <a:pt x="13803" y="18493"/>
                </a:cubicBezTo>
                <a:cubicBezTo>
                  <a:pt x="11651" y="20772"/>
                  <a:pt x="9355" y="19659"/>
                  <a:pt x="7976" y="18373"/>
                </a:cubicBezTo>
                <a:cubicBezTo>
                  <a:pt x="7333" y="19106"/>
                  <a:pt x="6893" y="19609"/>
                  <a:pt x="6893" y="19609"/>
                </a:cubicBezTo>
                <a:lnTo>
                  <a:pt x="4557" y="19744"/>
                </a:lnTo>
                <a:cubicBezTo>
                  <a:pt x="4557" y="19744"/>
                  <a:pt x="5694" y="19000"/>
                  <a:pt x="7335" y="17694"/>
                </a:cubicBezTo>
                <a:cubicBezTo>
                  <a:pt x="6124" y="16229"/>
                  <a:pt x="5112" y="13819"/>
                  <a:pt x="7249" y="11560"/>
                </a:cubicBezTo>
                <a:cubicBezTo>
                  <a:pt x="9575" y="9098"/>
                  <a:pt x="16082" y="9164"/>
                  <a:pt x="16082" y="9164"/>
                </a:cubicBez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61" name="Google Shape;161;p17"/>
          <p:cNvSpPr/>
          <p:nvPr/>
        </p:nvSpPr>
        <p:spPr>
          <a:xfrm>
            <a:off x="4805313" y="4632142"/>
            <a:ext cx="428629" cy="358377"/>
          </a:xfrm>
          <a:custGeom>
            <a:rect b="b" l="l" r="r" t="t"/>
            <a:pathLst>
              <a:path extrusionOk="0" h="21418" w="21469">
                <a:moveTo>
                  <a:pt x="16950" y="0"/>
                </a:moveTo>
                <a:cubicBezTo>
                  <a:pt x="16721" y="0"/>
                  <a:pt x="16487" y="105"/>
                  <a:pt x="16312" y="315"/>
                </a:cubicBezTo>
                <a:lnTo>
                  <a:pt x="15047" y="1811"/>
                </a:lnTo>
                <a:cubicBezTo>
                  <a:pt x="14698" y="2231"/>
                  <a:pt x="14698" y="2916"/>
                  <a:pt x="15047" y="3334"/>
                </a:cubicBezTo>
                <a:lnTo>
                  <a:pt x="18678" y="7652"/>
                </a:lnTo>
                <a:cubicBezTo>
                  <a:pt x="19027" y="8068"/>
                  <a:pt x="19593" y="8068"/>
                  <a:pt x="19943" y="7652"/>
                </a:cubicBezTo>
                <a:lnTo>
                  <a:pt x="21208" y="6143"/>
                </a:lnTo>
                <a:cubicBezTo>
                  <a:pt x="21557" y="5726"/>
                  <a:pt x="21557" y="5050"/>
                  <a:pt x="21208" y="4633"/>
                </a:cubicBezTo>
                <a:lnTo>
                  <a:pt x="17588" y="315"/>
                </a:lnTo>
                <a:cubicBezTo>
                  <a:pt x="17413" y="105"/>
                  <a:pt x="17180" y="0"/>
                  <a:pt x="16950" y="0"/>
                </a:cubicBezTo>
                <a:close/>
                <a:moveTo>
                  <a:pt x="9129" y="1680"/>
                </a:moveTo>
                <a:cubicBezTo>
                  <a:pt x="8120" y="1738"/>
                  <a:pt x="7464" y="2406"/>
                  <a:pt x="7248" y="2665"/>
                </a:cubicBezTo>
                <a:cubicBezTo>
                  <a:pt x="7080" y="2864"/>
                  <a:pt x="6948" y="3083"/>
                  <a:pt x="6884" y="3268"/>
                </a:cubicBezTo>
                <a:lnTo>
                  <a:pt x="5058" y="8414"/>
                </a:lnTo>
                <a:cubicBezTo>
                  <a:pt x="4953" y="8708"/>
                  <a:pt x="4983" y="9100"/>
                  <a:pt x="5146" y="9490"/>
                </a:cubicBezTo>
                <a:cubicBezTo>
                  <a:pt x="5384" y="10047"/>
                  <a:pt x="5818" y="10447"/>
                  <a:pt x="6323" y="10592"/>
                </a:cubicBezTo>
                <a:cubicBezTo>
                  <a:pt x="6892" y="10758"/>
                  <a:pt x="7479" y="10535"/>
                  <a:pt x="7941" y="9989"/>
                </a:cubicBezTo>
                <a:cubicBezTo>
                  <a:pt x="8062" y="9845"/>
                  <a:pt x="8165" y="9677"/>
                  <a:pt x="8227" y="9542"/>
                </a:cubicBezTo>
                <a:lnTo>
                  <a:pt x="8832" y="8177"/>
                </a:lnTo>
                <a:cubicBezTo>
                  <a:pt x="8933" y="7955"/>
                  <a:pt x="9085" y="7719"/>
                  <a:pt x="9239" y="7534"/>
                </a:cubicBezTo>
                <a:cubicBezTo>
                  <a:pt x="9769" y="6903"/>
                  <a:pt x="10024" y="7202"/>
                  <a:pt x="10130" y="7324"/>
                </a:cubicBezTo>
                <a:cubicBezTo>
                  <a:pt x="11052" y="8384"/>
                  <a:pt x="15883" y="14176"/>
                  <a:pt x="15883" y="14176"/>
                </a:cubicBezTo>
                <a:cubicBezTo>
                  <a:pt x="16056" y="14379"/>
                  <a:pt x="16021" y="14774"/>
                  <a:pt x="15806" y="15029"/>
                </a:cubicBezTo>
                <a:cubicBezTo>
                  <a:pt x="15591" y="15282"/>
                  <a:pt x="15264" y="15326"/>
                  <a:pt x="15091" y="15121"/>
                </a:cubicBezTo>
                <a:lnTo>
                  <a:pt x="13738" y="13493"/>
                </a:lnTo>
                <a:cubicBezTo>
                  <a:pt x="13564" y="13286"/>
                  <a:pt x="13275" y="13286"/>
                  <a:pt x="13100" y="13493"/>
                </a:cubicBezTo>
                <a:cubicBezTo>
                  <a:pt x="12923" y="13703"/>
                  <a:pt x="12923" y="14045"/>
                  <a:pt x="13100" y="14255"/>
                </a:cubicBezTo>
                <a:lnTo>
                  <a:pt x="14453" y="15869"/>
                </a:lnTo>
                <a:cubicBezTo>
                  <a:pt x="14625" y="16073"/>
                  <a:pt x="14592" y="16467"/>
                  <a:pt x="14376" y="16722"/>
                </a:cubicBezTo>
                <a:cubicBezTo>
                  <a:pt x="14162" y="16980"/>
                  <a:pt x="13842" y="17018"/>
                  <a:pt x="13672" y="16814"/>
                </a:cubicBezTo>
                <a:lnTo>
                  <a:pt x="12308" y="15200"/>
                </a:lnTo>
                <a:cubicBezTo>
                  <a:pt x="12133" y="14993"/>
                  <a:pt x="11856" y="14993"/>
                  <a:pt x="11681" y="15200"/>
                </a:cubicBezTo>
                <a:cubicBezTo>
                  <a:pt x="11506" y="15407"/>
                  <a:pt x="11506" y="15748"/>
                  <a:pt x="11681" y="15961"/>
                </a:cubicBezTo>
                <a:lnTo>
                  <a:pt x="13034" y="17575"/>
                </a:lnTo>
                <a:cubicBezTo>
                  <a:pt x="13206" y="17780"/>
                  <a:pt x="13170" y="18159"/>
                  <a:pt x="12957" y="18415"/>
                </a:cubicBezTo>
                <a:cubicBezTo>
                  <a:pt x="12742" y="18675"/>
                  <a:pt x="12414" y="18727"/>
                  <a:pt x="12242" y="18520"/>
                </a:cubicBezTo>
                <a:lnTo>
                  <a:pt x="10889" y="16893"/>
                </a:lnTo>
                <a:cubicBezTo>
                  <a:pt x="10714" y="16683"/>
                  <a:pt x="10424" y="16683"/>
                  <a:pt x="10251" y="16893"/>
                </a:cubicBezTo>
                <a:cubicBezTo>
                  <a:pt x="10076" y="17100"/>
                  <a:pt x="10076" y="17449"/>
                  <a:pt x="10251" y="17654"/>
                </a:cubicBezTo>
                <a:lnTo>
                  <a:pt x="11615" y="19269"/>
                </a:lnTo>
                <a:cubicBezTo>
                  <a:pt x="11786" y="19473"/>
                  <a:pt x="11753" y="19869"/>
                  <a:pt x="11538" y="20122"/>
                </a:cubicBezTo>
                <a:cubicBezTo>
                  <a:pt x="11323" y="20378"/>
                  <a:pt x="10992" y="20417"/>
                  <a:pt x="10823" y="20214"/>
                </a:cubicBezTo>
                <a:lnTo>
                  <a:pt x="9162" y="18245"/>
                </a:lnTo>
                <a:cubicBezTo>
                  <a:pt x="9399" y="17820"/>
                  <a:pt x="9338" y="17206"/>
                  <a:pt x="8986" y="16788"/>
                </a:cubicBezTo>
                <a:cubicBezTo>
                  <a:pt x="8594" y="16318"/>
                  <a:pt x="7993" y="16281"/>
                  <a:pt x="7644" y="16696"/>
                </a:cubicBezTo>
                <a:cubicBezTo>
                  <a:pt x="7993" y="16281"/>
                  <a:pt x="7959" y="15548"/>
                  <a:pt x="7567" y="15081"/>
                </a:cubicBezTo>
                <a:cubicBezTo>
                  <a:pt x="7173" y="14614"/>
                  <a:pt x="6574" y="14574"/>
                  <a:pt x="6224" y="14990"/>
                </a:cubicBezTo>
                <a:cubicBezTo>
                  <a:pt x="6574" y="14574"/>
                  <a:pt x="6531" y="13860"/>
                  <a:pt x="6136" y="13388"/>
                </a:cubicBezTo>
                <a:cubicBezTo>
                  <a:pt x="5744" y="12923"/>
                  <a:pt x="5147" y="12878"/>
                  <a:pt x="4794" y="13296"/>
                </a:cubicBezTo>
                <a:cubicBezTo>
                  <a:pt x="5147" y="12878"/>
                  <a:pt x="5111" y="12152"/>
                  <a:pt x="4717" y="11682"/>
                </a:cubicBezTo>
                <a:cubicBezTo>
                  <a:pt x="4350" y="11242"/>
                  <a:pt x="3796" y="11189"/>
                  <a:pt x="3441" y="11524"/>
                </a:cubicBezTo>
                <a:lnTo>
                  <a:pt x="768" y="8322"/>
                </a:lnTo>
                <a:cubicBezTo>
                  <a:pt x="593" y="8112"/>
                  <a:pt x="303" y="8112"/>
                  <a:pt x="130" y="8322"/>
                </a:cubicBezTo>
                <a:cubicBezTo>
                  <a:pt x="-43" y="8529"/>
                  <a:pt x="-43" y="8876"/>
                  <a:pt x="130" y="9083"/>
                </a:cubicBezTo>
                <a:lnTo>
                  <a:pt x="2803" y="12273"/>
                </a:lnTo>
                <a:lnTo>
                  <a:pt x="2011" y="13218"/>
                </a:lnTo>
                <a:cubicBezTo>
                  <a:pt x="1662" y="13632"/>
                  <a:pt x="1694" y="14348"/>
                  <a:pt x="2088" y="14819"/>
                </a:cubicBezTo>
                <a:cubicBezTo>
                  <a:pt x="2482" y="15288"/>
                  <a:pt x="3090" y="15330"/>
                  <a:pt x="3441" y="14911"/>
                </a:cubicBezTo>
                <a:cubicBezTo>
                  <a:pt x="3090" y="15330"/>
                  <a:pt x="3124" y="16044"/>
                  <a:pt x="3518" y="16512"/>
                </a:cubicBezTo>
                <a:cubicBezTo>
                  <a:pt x="3910" y="16983"/>
                  <a:pt x="4511" y="17032"/>
                  <a:pt x="4860" y="16617"/>
                </a:cubicBezTo>
                <a:cubicBezTo>
                  <a:pt x="4511" y="17032"/>
                  <a:pt x="4546" y="17752"/>
                  <a:pt x="4937" y="18218"/>
                </a:cubicBezTo>
                <a:cubicBezTo>
                  <a:pt x="5332" y="18689"/>
                  <a:pt x="5931" y="18727"/>
                  <a:pt x="6279" y="18310"/>
                </a:cubicBezTo>
                <a:cubicBezTo>
                  <a:pt x="5931" y="18727"/>
                  <a:pt x="5976" y="19453"/>
                  <a:pt x="6367" y="19925"/>
                </a:cubicBezTo>
                <a:cubicBezTo>
                  <a:pt x="6762" y="20391"/>
                  <a:pt x="7361" y="20431"/>
                  <a:pt x="7710" y="20017"/>
                </a:cubicBezTo>
                <a:lnTo>
                  <a:pt x="8546" y="19006"/>
                </a:lnTo>
                <a:lnTo>
                  <a:pt x="10185" y="20975"/>
                </a:lnTo>
                <a:cubicBezTo>
                  <a:pt x="10709" y="21600"/>
                  <a:pt x="11595" y="21559"/>
                  <a:pt x="12165" y="20883"/>
                </a:cubicBezTo>
                <a:cubicBezTo>
                  <a:pt x="12440" y="20557"/>
                  <a:pt x="12585" y="20132"/>
                  <a:pt x="12605" y="19715"/>
                </a:cubicBezTo>
                <a:cubicBezTo>
                  <a:pt x="12955" y="19692"/>
                  <a:pt x="13317" y="19508"/>
                  <a:pt x="13595" y="19177"/>
                </a:cubicBezTo>
                <a:cubicBezTo>
                  <a:pt x="13871" y="18850"/>
                  <a:pt x="14013" y="18424"/>
                  <a:pt x="14035" y="18008"/>
                </a:cubicBezTo>
                <a:cubicBezTo>
                  <a:pt x="14384" y="17983"/>
                  <a:pt x="14735" y="17812"/>
                  <a:pt x="15014" y="17483"/>
                </a:cubicBezTo>
                <a:cubicBezTo>
                  <a:pt x="15290" y="17153"/>
                  <a:pt x="15434" y="16732"/>
                  <a:pt x="15454" y="16315"/>
                </a:cubicBezTo>
                <a:cubicBezTo>
                  <a:pt x="15804" y="16291"/>
                  <a:pt x="16157" y="16108"/>
                  <a:pt x="16433" y="15777"/>
                </a:cubicBezTo>
                <a:cubicBezTo>
                  <a:pt x="17002" y="15098"/>
                  <a:pt x="17045" y="14040"/>
                  <a:pt x="16521" y="13414"/>
                </a:cubicBezTo>
                <a:lnTo>
                  <a:pt x="15828" y="12588"/>
                </a:lnTo>
                <a:lnTo>
                  <a:pt x="18667" y="9201"/>
                </a:lnTo>
                <a:cubicBezTo>
                  <a:pt x="18841" y="8991"/>
                  <a:pt x="18841" y="8661"/>
                  <a:pt x="18667" y="8453"/>
                </a:cubicBezTo>
                <a:cubicBezTo>
                  <a:pt x="18667" y="8453"/>
                  <a:pt x="14552" y="3531"/>
                  <a:pt x="14552" y="3531"/>
                </a:cubicBezTo>
                <a:cubicBezTo>
                  <a:pt x="14501" y="3473"/>
                  <a:pt x="14446" y="3427"/>
                  <a:pt x="14376" y="3400"/>
                </a:cubicBezTo>
                <a:lnTo>
                  <a:pt x="10262" y="1864"/>
                </a:lnTo>
                <a:cubicBezTo>
                  <a:pt x="9850" y="1709"/>
                  <a:pt x="9465" y="1661"/>
                  <a:pt x="9129" y="1680"/>
                </a:cubicBezTo>
                <a:close/>
                <a:moveTo>
                  <a:pt x="19305" y="5080"/>
                </a:moveTo>
                <a:cubicBezTo>
                  <a:pt x="19710" y="5080"/>
                  <a:pt x="20042" y="5477"/>
                  <a:pt x="20042" y="5959"/>
                </a:cubicBezTo>
                <a:cubicBezTo>
                  <a:pt x="20042" y="6443"/>
                  <a:pt x="19710" y="6825"/>
                  <a:pt x="19305" y="6825"/>
                </a:cubicBezTo>
                <a:cubicBezTo>
                  <a:pt x="18899" y="6825"/>
                  <a:pt x="18567" y="6444"/>
                  <a:pt x="18567" y="5959"/>
                </a:cubicBezTo>
                <a:cubicBezTo>
                  <a:pt x="18567" y="5477"/>
                  <a:pt x="18899" y="5080"/>
                  <a:pt x="19305" y="5080"/>
                </a:cubicBezTo>
                <a:close/>
              </a:path>
            </a:pathLst>
          </a:custGeom>
          <a:solidFill>
            <a:schemeClr val="dk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62" name="Google Shape;162;p17"/>
          <p:cNvSpPr/>
          <p:nvPr/>
        </p:nvSpPr>
        <p:spPr>
          <a:xfrm>
            <a:off x="8164372" y="4125390"/>
            <a:ext cx="310895" cy="345600"/>
          </a:xfrm>
          <a:custGeom>
            <a:rect b="b" l="l" r="r" t="t"/>
            <a:pathLst>
              <a:path extrusionOk="0" h="21600" w="21441">
                <a:moveTo>
                  <a:pt x="17894" y="9796"/>
                </a:moveTo>
                <a:lnTo>
                  <a:pt x="2264" y="9796"/>
                </a:lnTo>
                <a:lnTo>
                  <a:pt x="10720" y="1679"/>
                </a:lnTo>
                <a:lnTo>
                  <a:pt x="11876" y="2788"/>
                </a:lnTo>
                <a:lnTo>
                  <a:pt x="11876" y="3922"/>
                </a:lnTo>
                <a:cubicBezTo>
                  <a:pt x="11876" y="4296"/>
                  <a:pt x="12213" y="4604"/>
                  <a:pt x="12629" y="4604"/>
                </a:cubicBezTo>
                <a:cubicBezTo>
                  <a:pt x="13046" y="4604"/>
                  <a:pt x="13383" y="4296"/>
                  <a:pt x="13383" y="3922"/>
                </a:cubicBezTo>
                <a:lnTo>
                  <a:pt x="13383" y="1367"/>
                </a:lnTo>
                <a:lnTo>
                  <a:pt x="15511" y="1367"/>
                </a:lnTo>
                <a:lnTo>
                  <a:pt x="15511" y="7092"/>
                </a:lnTo>
                <a:cubicBezTo>
                  <a:pt x="15511" y="7469"/>
                  <a:pt x="15849" y="7776"/>
                  <a:pt x="16265" y="7776"/>
                </a:cubicBezTo>
                <a:cubicBezTo>
                  <a:pt x="16492" y="7776"/>
                  <a:pt x="16689" y="7686"/>
                  <a:pt x="16830" y="7542"/>
                </a:cubicBezTo>
                <a:lnTo>
                  <a:pt x="19175" y="9796"/>
                </a:lnTo>
                <a:cubicBezTo>
                  <a:pt x="19175" y="9796"/>
                  <a:pt x="17894" y="9796"/>
                  <a:pt x="17894" y="9796"/>
                </a:cubicBezTo>
                <a:close/>
                <a:moveTo>
                  <a:pt x="17644" y="20236"/>
                </a:moveTo>
                <a:lnTo>
                  <a:pt x="13396" y="20236"/>
                </a:lnTo>
                <a:lnTo>
                  <a:pt x="13396" y="15059"/>
                </a:lnTo>
                <a:cubicBezTo>
                  <a:pt x="13396" y="14932"/>
                  <a:pt x="13283" y="14830"/>
                  <a:pt x="13143" y="14830"/>
                </a:cubicBezTo>
                <a:lnTo>
                  <a:pt x="8295" y="14830"/>
                </a:lnTo>
                <a:cubicBezTo>
                  <a:pt x="8155" y="14830"/>
                  <a:pt x="8043" y="14932"/>
                  <a:pt x="8043" y="15059"/>
                </a:cubicBezTo>
                <a:lnTo>
                  <a:pt x="8043" y="20236"/>
                </a:lnTo>
                <a:lnTo>
                  <a:pt x="3796" y="20236"/>
                </a:lnTo>
                <a:lnTo>
                  <a:pt x="3796" y="11163"/>
                </a:lnTo>
                <a:lnTo>
                  <a:pt x="17644" y="11163"/>
                </a:lnTo>
                <a:cubicBezTo>
                  <a:pt x="17644" y="11163"/>
                  <a:pt x="17644" y="20236"/>
                  <a:pt x="17644" y="20236"/>
                </a:cubicBezTo>
                <a:close/>
                <a:moveTo>
                  <a:pt x="12893" y="20236"/>
                </a:moveTo>
                <a:lnTo>
                  <a:pt x="8546" y="20236"/>
                </a:lnTo>
                <a:lnTo>
                  <a:pt x="8546" y="15284"/>
                </a:lnTo>
                <a:lnTo>
                  <a:pt x="12893" y="15284"/>
                </a:lnTo>
                <a:cubicBezTo>
                  <a:pt x="12893" y="15284"/>
                  <a:pt x="12893" y="20236"/>
                  <a:pt x="12893" y="20236"/>
                </a:cubicBezTo>
                <a:close/>
                <a:moveTo>
                  <a:pt x="15765" y="0"/>
                </a:moveTo>
                <a:lnTo>
                  <a:pt x="13133" y="0"/>
                </a:lnTo>
                <a:cubicBezTo>
                  <a:pt x="12552" y="0"/>
                  <a:pt x="12067" y="357"/>
                  <a:pt x="11924" y="842"/>
                </a:cubicBezTo>
                <a:lnTo>
                  <a:pt x="11613" y="544"/>
                </a:lnTo>
                <a:cubicBezTo>
                  <a:pt x="11147" y="98"/>
                  <a:pt x="10289" y="98"/>
                  <a:pt x="9827" y="544"/>
                </a:cubicBezTo>
                <a:lnTo>
                  <a:pt x="313" y="9680"/>
                </a:lnTo>
                <a:cubicBezTo>
                  <a:pt x="9" y="9972"/>
                  <a:pt x="-80" y="10333"/>
                  <a:pt x="73" y="10655"/>
                </a:cubicBezTo>
                <a:cubicBezTo>
                  <a:pt x="222" y="10973"/>
                  <a:pt x="578" y="11163"/>
                  <a:pt x="1018" y="11163"/>
                </a:cubicBezTo>
                <a:lnTo>
                  <a:pt x="2286" y="11163"/>
                </a:lnTo>
                <a:lnTo>
                  <a:pt x="2286" y="20464"/>
                </a:lnTo>
                <a:cubicBezTo>
                  <a:pt x="2286" y="21088"/>
                  <a:pt x="2851" y="21600"/>
                  <a:pt x="3544" y="21600"/>
                </a:cubicBezTo>
                <a:lnTo>
                  <a:pt x="17894" y="21600"/>
                </a:lnTo>
                <a:cubicBezTo>
                  <a:pt x="18587" y="21600"/>
                  <a:pt x="19153" y="21088"/>
                  <a:pt x="19153" y="20464"/>
                </a:cubicBezTo>
                <a:lnTo>
                  <a:pt x="19153" y="11163"/>
                </a:lnTo>
                <a:lnTo>
                  <a:pt x="20419" y="11163"/>
                </a:lnTo>
                <a:cubicBezTo>
                  <a:pt x="20862" y="11163"/>
                  <a:pt x="21217" y="10973"/>
                  <a:pt x="21367" y="10655"/>
                </a:cubicBezTo>
                <a:cubicBezTo>
                  <a:pt x="21520" y="10333"/>
                  <a:pt x="21429" y="9972"/>
                  <a:pt x="21127" y="9680"/>
                </a:cubicBezTo>
                <a:lnTo>
                  <a:pt x="17021" y="5737"/>
                </a:lnTo>
                <a:lnTo>
                  <a:pt x="17021" y="1138"/>
                </a:lnTo>
                <a:cubicBezTo>
                  <a:pt x="17021" y="511"/>
                  <a:pt x="16457" y="0"/>
                  <a:pt x="15765" y="0"/>
                </a:cubicBezTo>
                <a:cubicBezTo>
                  <a:pt x="15765" y="0"/>
                  <a:pt x="15765" y="0"/>
                  <a:pt x="15765"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63" name="Google Shape;163;p17"/>
          <p:cNvSpPr/>
          <p:nvPr/>
        </p:nvSpPr>
        <p:spPr>
          <a:xfrm>
            <a:off x="3545934" y="2394282"/>
            <a:ext cx="431946" cy="343224"/>
          </a:xfrm>
          <a:custGeom>
            <a:rect b="b" l="l" r="r" t="t"/>
            <a:pathLst>
              <a:path extrusionOk="0" h="21600" w="21600">
                <a:moveTo>
                  <a:pt x="14287" y="10478"/>
                </a:moveTo>
                <a:cubicBezTo>
                  <a:pt x="15004" y="11666"/>
                  <a:pt x="15001" y="13153"/>
                  <a:pt x="14999" y="13298"/>
                </a:cubicBezTo>
                <a:cubicBezTo>
                  <a:pt x="15003" y="13153"/>
                  <a:pt x="15060" y="11666"/>
                  <a:pt x="15789" y="10478"/>
                </a:cubicBezTo>
                <a:cubicBezTo>
                  <a:pt x="16288" y="9665"/>
                  <a:pt x="17099" y="8993"/>
                  <a:pt x="18433" y="8990"/>
                </a:cubicBezTo>
                <a:lnTo>
                  <a:pt x="18425" y="8990"/>
                </a:lnTo>
                <a:cubicBezTo>
                  <a:pt x="15044" y="8990"/>
                  <a:pt x="14999" y="4667"/>
                  <a:pt x="14999" y="4667"/>
                </a:cubicBezTo>
                <a:cubicBezTo>
                  <a:pt x="14999" y="8872"/>
                  <a:pt x="11566" y="8990"/>
                  <a:pt x="11566" y="8990"/>
                </a:cubicBezTo>
                <a:cubicBezTo>
                  <a:pt x="12965" y="8993"/>
                  <a:pt x="13795" y="9665"/>
                  <a:pt x="14287" y="10478"/>
                </a:cubicBezTo>
                <a:close/>
                <a:moveTo>
                  <a:pt x="8256" y="10478"/>
                </a:moveTo>
                <a:cubicBezTo>
                  <a:pt x="8283" y="10805"/>
                  <a:pt x="8281" y="11030"/>
                  <a:pt x="8281" y="11088"/>
                </a:cubicBezTo>
                <a:cubicBezTo>
                  <a:pt x="8283" y="11030"/>
                  <a:pt x="8289" y="10805"/>
                  <a:pt x="8327" y="10478"/>
                </a:cubicBezTo>
                <a:cubicBezTo>
                  <a:pt x="8491" y="9029"/>
                  <a:pt x="9248" y="5558"/>
                  <a:pt x="12692" y="5551"/>
                </a:cubicBezTo>
                <a:lnTo>
                  <a:pt x="12681" y="5551"/>
                </a:lnTo>
                <a:cubicBezTo>
                  <a:pt x="8339" y="5551"/>
                  <a:pt x="8281" y="0"/>
                  <a:pt x="8281" y="0"/>
                </a:cubicBezTo>
                <a:cubicBezTo>
                  <a:pt x="8281" y="5399"/>
                  <a:pt x="3868" y="5551"/>
                  <a:pt x="3868" y="5551"/>
                </a:cubicBezTo>
                <a:cubicBezTo>
                  <a:pt x="7479" y="5558"/>
                  <a:pt x="8139" y="9029"/>
                  <a:pt x="8256" y="10478"/>
                </a:cubicBezTo>
                <a:close/>
                <a:moveTo>
                  <a:pt x="18319" y="15297"/>
                </a:moveTo>
                <a:lnTo>
                  <a:pt x="11917" y="15297"/>
                </a:lnTo>
                <a:lnTo>
                  <a:pt x="12477" y="21600"/>
                </a:lnTo>
                <a:lnTo>
                  <a:pt x="21600" y="21600"/>
                </a:lnTo>
                <a:cubicBezTo>
                  <a:pt x="21600" y="21600"/>
                  <a:pt x="18319" y="15297"/>
                  <a:pt x="18319" y="15297"/>
                </a:cubicBezTo>
                <a:close/>
                <a:moveTo>
                  <a:pt x="14999" y="13755"/>
                </a:moveTo>
                <a:lnTo>
                  <a:pt x="17515" y="13755"/>
                </a:lnTo>
                <a:lnTo>
                  <a:pt x="16002" y="10845"/>
                </a:lnTo>
                <a:cubicBezTo>
                  <a:pt x="15928" y="10979"/>
                  <a:pt x="15860" y="11118"/>
                  <a:pt x="15794" y="11263"/>
                </a:cubicBezTo>
                <a:cubicBezTo>
                  <a:pt x="15387" y="12219"/>
                  <a:pt x="15352" y="13203"/>
                  <a:pt x="15350" y="13311"/>
                </a:cubicBezTo>
                <a:cubicBezTo>
                  <a:pt x="15350" y="13318"/>
                  <a:pt x="15349" y="13322"/>
                  <a:pt x="15349" y="13326"/>
                </a:cubicBezTo>
                <a:lnTo>
                  <a:pt x="15350" y="13326"/>
                </a:lnTo>
                <a:cubicBezTo>
                  <a:pt x="15344" y="13566"/>
                  <a:pt x="15188" y="13755"/>
                  <a:pt x="14999" y="13755"/>
                </a:cubicBezTo>
                <a:close/>
                <a:moveTo>
                  <a:pt x="8630" y="11097"/>
                </a:moveTo>
                <a:lnTo>
                  <a:pt x="8630" y="11119"/>
                </a:lnTo>
                <a:cubicBezTo>
                  <a:pt x="8625" y="11356"/>
                  <a:pt x="8470" y="11545"/>
                  <a:pt x="8281" y="11545"/>
                </a:cubicBezTo>
                <a:lnTo>
                  <a:pt x="8272" y="11545"/>
                </a:lnTo>
                <a:cubicBezTo>
                  <a:pt x="8080" y="11539"/>
                  <a:pt x="7926" y="11340"/>
                  <a:pt x="7930" y="11095"/>
                </a:cubicBezTo>
                <a:cubicBezTo>
                  <a:pt x="7930" y="11095"/>
                  <a:pt x="7930" y="11086"/>
                  <a:pt x="7930" y="11079"/>
                </a:cubicBezTo>
                <a:cubicBezTo>
                  <a:pt x="7930" y="11047"/>
                  <a:pt x="7931" y="10818"/>
                  <a:pt x="7902" y="10478"/>
                </a:cubicBezTo>
                <a:lnTo>
                  <a:pt x="5789" y="10478"/>
                </a:lnTo>
                <a:lnTo>
                  <a:pt x="4085" y="13755"/>
                </a:lnTo>
                <a:lnTo>
                  <a:pt x="9881" y="13755"/>
                </a:lnTo>
                <a:lnTo>
                  <a:pt x="10171" y="10478"/>
                </a:lnTo>
                <a:lnTo>
                  <a:pt x="8681" y="10478"/>
                </a:lnTo>
                <a:cubicBezTo>
                  <a:pt x="8641" y="10810"/>
                  <a:pt x="8632" y="11041"/>
                  <a:pt x="8630" y="11097"/>
                </a:cubicBezTo>
                <a:close/>
                <a:moveTo>
                  <a:pt x="14648" y="13305"/>
                </a:moveTo>
                <a:lnTo>
                  <a:pt x="14648" y="13290"/>
                </a:lnTo>
                <a:cubicBezTo>
                  <a:pt x="14650" y="13207"/>
                  <a:pt x="14658" y="11577"/>
                  <a:pt x="13826" y="10478"/>
                </a:cubicBezTo>
                <a:lnTo>
                  <a:pt x="11488" y="10478"/>
                </a:lnTo>
                <a:lnTo>
                  <a:pt x="11779" y="13755"/>
                </a:lnTo>
                <a:lnTo>
                  <a:pt x="14991" y="13755"/>
                </a:lnTo>
                <a:cubicBezTo>
                  <a:pt x="14797" y="13748"/>
                  <a:pt x="14645" y="13547"/>
                  <a:pt x="14648" y="13305"/>
                </a:cubicBezTo>
                <a:close/>
                <a:moveTo>
                  <a:pt x="0" y="21600"/>
                </a:moveTo>
                <a:lnTo>
                  <a:pt x="9184" y="21600"/>
                </a:lnTo>
                <a:lnTo>
                  <a:pt x="9743" y="15297"/>
                </a:lnTo>
                <a:lnTo>
                  <a:pt x="3281" y="15297"/>
                </a:lnTo>
                <a:cubicBezTo>
                  <a:pt x="3281" y="15297"/>
                  <a:pt x="0" y="21600"/>
                  <a:pt x="0" y="21600"/>
                </a:cubicBezTo>
                <a:close/>
              </a:path>
            </a:pathLst>
          </a:custGeom>
          <a:solidFill>
            <a:schemeClr val="accent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nvGrpSpPr>
          <p:cNvPr id="164" name="Google Shape;164;p17"/>
          <p:cNvGrpSpPr/>
          <p:nvPr/>
        </p:nvGrpSpPr>
        <p:grpSpPr>
          <a:xfrm>
            <a:off x="8125953" y="2267750"/>
            <a:ext cx="3656297" cy="596250"/>
            <a:chOff x="0" y="-18"/>
            <a:chExt cx="7312594" cy="1192500"/>
          </a:xfrm>
        </p:grpSpPr>
        <p:sp>
          <p:nvSpPr>
            <p:cNvPr id="165" name="Google Shape;165;p17"/>
            <p:cNvSpPr/>
            <p:nvPr/>
          </p:nvSpPr>
          <p:spPr>
            <a:xfrm>
              <a:off x="0" y="324112"/>
              <a:ext cx="857250" cy="650106"/>
            </a:xfrm>
            <a:custGeom>
              <a:rect b="b" l="l" r="r" t="t"/>
              <a:pathLst>
                <a:path extrusionOk="0" h="21600" w="21600">
                  <a:moveTo>
                    <a:pt x="20360" y="0"/>
                  </a:moveTo>
                  <a:cubicBezTo>
                    <a:pt x="20176" y="0"/>
                    <a:pt x="20011" y="93"/>
                    <a:pt x="19880" y="264"/>
                  </a:cubicBezTo>
                  <a:lnTo>
                    <a:pt x="18060" y="2664"/>
                  </a:lnTo>
                  <a:cubicBezTo>
                    <a:pt x="17817" y="2984"/>
                    <a:pt x="17795" y="3482"/>
                    <a:pt x="17990" y="3837"/>
                  </a:cubicBezTo>
                  <a:lnTo>
                    <a:pt x="15970" y="6501"/>
                  </a:lnTo>
                  <a:lnTo>
                    <a:pt x="14940" y="5143"/>
                  </a:lnTo>
                  <a:cubicBezTo>
                    <a:pt x="14819" y="4983"/>
                    <a:pt x="14660" y="4892"/>
                    <a:pt x="14500" y="4892"/>
                  </a:cubicBezTo>
                  <a:cubicBezTo>
                    <a:pt x="14299" y="4892"/>
                    <a:pt x="14119" y="5026"/>
                    <a:pt x="14000" y="5262"/>
                  </a:cubicBezTo>
                  <a:lnTo>
                    <a:pt x="12500" y="8215"/>
                  </a:lnTo>
                  <a:cubicBezTo>
                    <a:pt x="12340" y="8533"/>
                    <a:pt x="12208" y="9087"/>
                    <a:pt x="12200" y="9468"/>
                  </a:cubicBezTo>
                  <a:lnTo>
                    <a:pt x="12160" y="11525"/>
                  </a:lnTo>
                  <a:cubicBezTo>
                    <a:pt x="12155" y="11768"/>
                    <a:pt x="12224" y="12001"/>
                    <a:pt x="12350" y="12171"/>
                  </a:cubicBezTo>
                  <a:cubicBezTo>
                    <a:pt x="12476" y="12343"/>
                    <a:pt x="12647" y="12435"/>
                    <a:pt x="12830" y="12435"/>
                  </a:cubicBezTo>
                  <a:lnTo>
                    <a:pt x="14420" y="12382"/>
                  </a:lnTo>
                  <a:cubicBezTo>
                    <a:pt x="14709" y="12373"/>
                    <a:pt x="15120" y="12199"/>
                    <a:pt x="15360" y="11987"/>
                  </a:cubicBezTo>
                  <a:lnTo>
                    <a:pt x="17600" y="10022"/>
                  </a:lnTo>
                  <a:cubicBezTo>
                    <a:pt x="17759" y="9882"/>
                    <a:pt x="17862" y="9664"/>
                    <a:pt x="17880" y="9429"/>
                  </a:cubicBezTo>
                  <a:cubicBezTo>
                    <a:pt x="17897" y="9193"/>
                    <a:pt x="17835" y="8960"/>
                    <a:pt x="17700" y="8782"/>
                  </a:cubicBezTo>
                  <a:lnTo>
                    <a:pt x="16670" y="7424"/>
                  </a:lnTo>
                  <a:lnTo>
                    <a:pt x="18680" y="4760"/>
                  </a:lnTo>
                  <a:cubicBezTo>
                    <a:pt x="18798" y="4871"/>
                    <a:pt x="18942" y="4932"/>
                    <a:pt x="19090" y="4932"/>
                  </a:cubicBezTo>
                  <a:cubicBezTo>
                    <a:pt x="19274" y="4932"/>
                    <a:pt x="19450" y="4839"/>
                    <a:pt x="19580" y="4668"/>
                  </a:cubicBezTo>
                  <a:lnTo>
                    <a:pt x="21400" y="2268"/>
                  </a:lnTo>
                  <a:cubicBezTo>
                    <a:pt x="21529" y="2096"/>
                    <a:pt x="21600" y="1867"/>
                    <a:pt x="21600" y="1622"/>
                  </a:cubicBezTo>
                  <a:cubicBezTo>
                    <a:pt x="21600" y="1378"/>
                    <a:pt x="21529" y="1148"/>
                    <a:pt x="21400" y="976"/>
                  </a:cubicBezTo>
                  <a:lnTo>
                    <a:pt x="20850" y="264"/>
                  </a:lnTo>
                  <a:cubicBezTo>
                    <a:pt x="20720" y="93"/>
                    <a:pt x="20545" y="0"/>
                    <a:pt x="20360" y="0"/>
                  </a:cubicBezTo>
                  <a:close/>
                  <a:moveTo>
                    <a:pt x="15820" y="7622"/>
                  </a:moveTo>
                  <a:cubicBezTo>
                    <a:pt x="16107" y="7764"/>
                    <a:pt x="16146" y="8271"/>
                    <a:pt x="16260" y="8611"/>
                  </a:cubicBezTo>
                  <a:cubicBezTo>
                    <a:pt x="16375" y="8951"/>
                    <a:pt x="16642" y="9329"/>
                    <a:pt x="16530" y="9705"/>
                  </a:cubicBezTo>
                  <a:cubicBezTo>
                    <a:pt x="16434" y="10026"/>
                    <a:pt x="16019" y="10128"/>
                    <a:pt x="15790" y="10404"/>
                  </a:cubicBezTo>
                  <a:cubicBezTo>
                    <a:pt x="15592" y="10645"/>
                    <a:pt x="15517" y="11178"/>
                    <a:pt x="15240" y="11341"/>
                  </a:cubicBezTo>
                  <a:cubicBezTo>
                    <a:pt x="14964" y="11503"/>
                    <a:pt x="14607" y="11215"/>
                    <a:pt x="14340" y="11248"/>
                  </a:cubicBezTo>
                  <a:cubicBezTo>
                    <a:pt x="14030" y="11286"/>
                    <a:pt x="13696" y="11620"/>
                    <a:pt x="13450" y="11499"/>
                  </a:cubicBezTo>
                  <a:cubicBezTo>
                    <a:pt x="13163" y="11355"/>
                    <a:pt x="13135" y="10850"/>
                    <a:pt x="13020" y="10510"/>
                  </a:cubicBezTo>
                  <a:cubicBezTo>
                    <a:pt x="12905" y="10170"/>
                    <a:pt x="12638" y="9791"/>
                    <a:pt x="12750" y="9415"/>
                  </a:cubicBezTo>
                  <a:cubicBezTo>
                    <a:pt x="12845" y="9094"/>
                    <a:pt x="13252" y="8994"/>
                    <a:pt x="13480" y="8716"/>
                  </a:cubicBezTo>
                  <a:cubicBezTo>
                    <a:pt x="13678" y="8477"/>
                    <a:pt x="13763" y="7942"/>
                    <a:pt x="14040" y="7780"/>
                  </a:cubicBezTo>
                  <a:cubicBezTo>
                    <a:pt x="14317" y="7618"/>
                    <a:pt x="14672" y="7892"/>
                    <a:pt x="14940" y="7859"/>
                  </a:cubicBezTo>
                  <a:cubicBezTo>
                    <a:pt x="15249" y="7822"/>
                    <a:pt x="15576" y="7501"/>
                    <a:pt x="15820" y="7622"/>
                  </a:cubicBezTo>
                  <a:close/>
                  <a:moveTo>
                    <a:pt x="740" y="8862"/>
                  </a:moveTo>
                  <a:cubicBezTo>
                    <a:pt x="331" y="8862"/>
                    <a:pt x="0" y="9298"/>
                    <a:pt x="0" y="9837"/>
                  </a:cubicBezTo>
                  <a:lnTo>
                    <a:pt x="0" y="11631"/>
                  </a:lnTo>
                  <a:cubicBezTo>
                    <a:pt x="0" y="12168"/>
                    <a:pt x="331" y="12607"/>
                    <a:pt x="740" y="12607"/>
                  </a:cubicBezTo>
                  <a:lnTo>
                    <a:pt x="4010" y="12607"/>
                  </a:lnTo>
                  <a:cubicBezTo>
                    <a:pt x="4417" y="12607"/>
                    <a:pt x="4750" y="12168"/>
                    <a:pt x="4750" y="11631"/>
                  </a:cubicBezTo>
                  <a:lnTo>
                    <a:pt x="4750" y="9837"/>
                  </a:lnTo>
                  <a:cubicBezTo>
                    <a:pt x="4750" y="9298"/>
                    <a:pt x="4417" y="8862"/>
                    <a:pt x="4010" y="8862"/>
                  </a:cubicBezTo>
                  <a:lnTo>
                    <a:pt x="740" y="8862"/>
                  </a:lnTo>
                  <a:close/>
                  <a:moveTo>
                    <a:pt x="6220" y="8862"/>
                  </a:moveTo>
                  <a:cubicBezTo>
                    <a:pt x="5812" y="8862"/>
                    <a:pt x="5480" y="9298"/>
                    <a:pt x="5480" y="9837"/>
                  </a:cubicBezTo>
                  <a:lnTo>
                    <a:pt x="5480" y="11631"/>
                  </a:lnTo>
                  <a:cubicBezTo>
                    <a:pt x="5480" y="12168"/>
                    <a:pt x="5812" y="12607"/>
                    <a:pt x="6220" y="12607"/>
                  </a:cubicBezTo>
                  <a:lnTo>
                    <a:pt x="9490" y="12607"/>
                  </a:lnTo>
                  <a:cubicBezTo>
                    <a:pt x="9898" y="12607"/>
                    <a:pt x="10230" y="12168"/>
                    <a:pt x="10230" y="11631"/>
                  </a:cubicBezTo>
                  <a:lnTo>
                    <a:pt x="10230" y="9837"/>
                  </a:lnTo>
                  <a:cubicBezTo>
                    <a:pt x="10230" y="9298"/>
                    <a:pt x="9898" y="8862"/>
                    <a:pt x="9490" y="8862"/>
                  </a:cubicBezTo>
                  <a:lnTo>
                    <a:pt x="6220" y="8862"/>
                  </a:lnTo>
                  <a:close/>
                  <a:moveTo>
                    <a:pt x="3480" y="13358"/>
                  </a:moveTo>
                  <a:cubicBezTo>
                    <a:pt x="3071" y="13358"/>
                    <a:pt x="2740" y="13796"/>
                    <a:pt x="2740" y="14334"/>
                  </a:cubicBezTo>
                  <a:lnTo>
                    <a:pt x="2740" y="16127"/>
                  </a:lnTo>
                  <a:cubicBezTo>
                    <a:pt x="2740" y="16666"/>
                    <a:pt x="3071" y="17103"/>
                    <a:pt x="3480" y="17103"/>
                  </a:cubicBezTo>
                  <a:lnTo>
                    <a:pt x="6750" y="17103"/>
                  </a:lnTo>
                  <a:cubicBezTo>
                    <a:pt x="7158" y="17103"/>
                    <a:pt x="7490" y="16666"/>
                    <a:pt x="7490" y="16127"/>
                  </a:cubicBezTo>
                  <a:lnTo>
                    <a:pt x="7490" y="14334"/>
                  </a:lnTo>
                  <a:cubicBezTo>
                    <a:pt x="7490" y="13796"/>
                    <a:pt x="7158" y="13358"/>
                    <a:pt x="6750" y="13358"/>
                  </a:cubicBezTo>
                  <a:cubicBezTo>
                    <a:pt x="6750" y="13358"/>
                    <a:pt x="3480" y="13358"/>
                    <a:pt x="3480" y="13358"/>
                  </a:cubicBezTo>
                  <a:close/>
                  <a:moveTo>
                    <a:pt x="8960" y="13358"/>
                  </a:moveTo>
                  <a:cubicBezTo>
                    <a:pt x="8551" y="13358"/>
                    <a:pt x="8220" y="13796"/>
                    <a:pt x="8220" y="14334"/>
                  </a:cubicBezTo>
                  <a:lnTo>
                    <a:pt x="8220" y="16127"/>
                  </a:lnTo>
                  <a:cubicBezTo>
                    <a:pt x="8220" y="16666"/>
                    <a:pt x="8551" y="17103"/>
                    <a:pt x="8960" y="17103"/>
                  </a:cubicBezTo>
                  <a:lnTo>
                    <a:pt x="12230" y="17103"/>
                  </a:lnTo>
                  <a:cubicBezTo>
                    <a:pt x="12638" y="17103"/>
                    <a:pt x="12970" y="16666"/>
                    <a:pt x="12970" y="16127"/>
                  </a:cubicBezTo>
                  <a:lnTo>
                    <a:pt x="12970" y="14334"/>
                  </a:lnTo>
                  <a:cubicBezTo>
                    <a:pt x="12970" y="13796"/>
                    <a:pt x="12638" y="13358"/>
                    <a:pt x="12230" y="13358"/>
                  </a:cubicBezTo>
                  <a:lnTo>
                    <a:pt x="8960" y="13358"/>
                  </a:lnTo>
                  <a:close/>
                  <a:moveTo>
                    <a:pt x="740" y="17855"/>
                  </a:moveTo>
                  <a:cubicBezTo>
                    <a:pt x="331" y="17855"/>
                    <a:pt x="0" y="18293"/>
                    <a:pt x="0" y="18831"/>
                  </a:cubicBezTo>
                  <a:lnTo>
                    <a:pt x="0" y="20624"/>
                  </a:lnTo>
                  <a:cubicBezTo>
                    <a:pt x="0" y="21162"/>
                    <a:pt x="331" y="21600"/>
                    <a:pt x="740" y="21600"/>
                  </a:cubicBezTo>
                  <a:lnTo>
                    <a:pt x="4010" y="21600"/>
                  </a:lnTo>
                  <a:cubicBezTo>
                    <a:pt x="4417" y="21600"/>
                    <a:pt x="4750" y="21162"/>
                    <a:pt x="4750" y="20624"/>
                  </a:cubicBezTo>
                  <a:lnTo>
                    <a:pt x="4750" y="18831"/>
                  </a:lnTo>
                  <a:cubicBezTo>
                    <a:pt x="4750" y="18293"/>
                    <a:pt x="4417" y="17855"/>
                    <a:pt x="4010" y="17855"/>
                  </a:cubicBezTo>
                  <a:lnTo>
                    <a:pt x="740" y="17855"/>
                  </a:lnTo>
                  <a:close/>
                  <a:moveTo>
                    <a:pt x="6220" y="17855"/>
                  </a:moveTo>
                  <a:cubicBezTo>
                    <a:pt x="5812" y="17855"/>
                    <a:pt x="5480" y="18293"/>
                    <a:pt x="5480" y="18831"/>
                  </a:cubicBezTo>
                  <a:lnTo>
                    <a:pt x="5480" y="20624"/>
                  </a:lnTo>
                  <a:cubicBezTo>
                    <a:pt x="5480" y="21162"/>
                    <a:pt x="5812" y="21600"/>
                    <a:pt x="6220" y="21600"/>
                  </a:cubicBezTo>
                  <a:lnTo>
                    <a:pt x="9490" y="21600"/>
                  </a:lnTo>
                  <a:cubicBezTo>
                    <a:pt x="9898" y="21600"/>
                    <a:pt x="10230" y="21162"/>
                    <a:pt x="10230" y="20624"/>
                  </a:cubicBezTo>
                  <a:lnTo>
                    <a:pt x="10230" y="18831"/>
                  </a:lnTo>
                  <a:cubicBezTo>
                    <a:pt x="10230" y="18293"/>
                    <a:pt x="9898" y="17855"/>
                    <a:pt x="9490" y="17855"/>
                  </a:cubicBezTo>
                  <a:lnTo>
                    <a:pt x="6220" y="17855"/>
                  </a:lnTo>
                  <a:close/>
                  <a:moveTo>
                    <a:pt x="11700" y="17855"/>
                  </a:moveTo>
                  <a:cubicBezTo>
                    <a:pt x="11292" y="17855"/>
                    <a:pt x="10960" y="18293"/>
                    <a:pt x="10960" y="18831"/>
                  </a:cubicBezTo>
                  <a:lnTo>
                    <a:pt x="10960" y="20624"/>
                  </a:lnTo>
                  <a:cubicBezTo>
                    <a:pt x="10960" y="21162"/>
                    <a:pt x="11292" y="21600"/>
                    <a:pt x="11700" y="21600"/>
                  </a:cubicBezTo>
                  <a:lnTo>
                    <a:pt x="14970" y="21600"/>
                  </a:lnTo>
                  <a:cubicBezTo>
                    <a:pt x="15377" y="21600"/>
                    <a:pt x="15710" y="21162"/>
                    <a:pt x="15710" y="20624"/>
                  </a:cubicBezTo>
                  <a:lnTo>
                    <a:pt x="15710" y="18831"/>
                  </a:lnTo>
                  <a:cubicBezTo>
                    <a:pt x="15710" y="18293"/>
                    <a:pt x="15377" y="17855"/>
                    <a:pt x="14970" y="17855"/>
                  </a:cubicBezTo>
                  <a:lnTo>
                    <a:pt x="11700" y="17855"/>
                  </a:lnTo>
                  <a:close/>
                </a:path>
              </a:pathLst>
            </a:custGeom>
            <a:solidFill>
              <a:schemeClr val="accent6"/>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66" name="Google Shape;166;p17"/>
            <p:cNvSpPr/>
            <p:nvPr/>
          </p:nvSpPr>
          <p:spPr>
            <a:xfrm>
              <a:off x="1227694" y="-18"/>
              <a:ext cx="6084900" cy="1192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1" lang="en-US" sz="1202">
                  <a:solidFill>
                    <a:schemeClr val="dk2"/>
                  </a:solidFill>
                  <a:latin typeface="Montserrat"/>
                  <a:ea typeface="Montserrat"/>
                  <a:cs typeface="Montserrat"/>
                  <a:sym typeface="Montserrat"/>
                </a:rPr>
                <a:t>Calculate Property Age </a:t>
              </a:r>
              <a:endParaRPr i="1"/>
            </a:p>
            <a:p>
              <a:pPr indent="0" lvl="0" marL="0" marR="0" rtl="0" algn="l">
                <a:spcBef>
                  <a:spcPts val="250"/>
                </a:spcBef>
                <a:spcAft>
                  <a:spcPts val="0"/>
                </a:spcAft>
                <a:buNone/>
              </a:pPr>
              <a:r>
                <a:rPr lang="en-US" sz="925">
                  <a:solidFill>
                    <a:srgbClr val="A5AAAF"/>
                  </a:solidFill>
                  <a:latin typeface="Montserrat"/>
                  <a:ea typeface="Montserrat"/>
                  <a:cs typeface="Montserrat"/>
                  <a:sym typeface="Montserrat"/>
                </a:rPr>
                <a:t>How old the current property is based on the completion date</a:t>
              </a:r>
              <a:endParaRPr/>
            </a:p>
          </p:txBody>
        </p:sp>
      </p:grpSp>
      <p:sp>
        <p:nvSpPr>
          <p:cNvPr id="167" name="Google Shape;167;p17"/>
          <p:cNvSpPr/>
          <p:nvPr/>
        </p:nvSpPr>
        <p:spPr>
          <a:xfrm>
            <a:off x="8638697" y="4000025"/>
            <a:ext cx="2879400" cy="59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1" lang="en-US" sz="1202">
                <a:solidFill>
                  <a:schemeClr val="dk2"/>
                </a:solidFill>
                <a:latin typeface="Montserrat"/>
                <a:ea typeface="Montserrat"/>
                <a:cs typeface="Montserrat"/>
                <a:sym typeface="Montserrat"/>
              </a:rPr>
              <a:t>Built a Distance Model</a:t>
            </a:r>
            <a:endParaRPr i="1"/>
          </a:p>
          <a:p>
            <a:pPr indent="0" lvl="0" marL="0" marR="0" rtl="0" algn="l">
              <a:spcBef>
                <a:spcPts val="250"/>
              </a:spcBef>
              <a:spcAft>
                <a:spcPts val="0"/>
              </a:spcAft>
              <a:buNone/>
            </a:pPr>
            <a:r>
              <a:rPr lang="en-US" sz="925">
                <a:solidFill>
                  <a:srgbClr val="A5AAAF"/>
                </a:solidFill>
                <a:latin typeface="Montserrat"/>
                <a:ea typeface="Montserrat"/>
                <a:cs typeface="Montserrat"/>
                <a:sym typeface="Montserrat"/>
              </a:rPr>
              <a:t>Find the # of Starbucks &amp; Target within reasonable distance of a property</a:t>
            </a:r>
            <a:endParaRPr/>
          </a:p>
        </p:txBody>
      </p:sp>
      <p:sp>
        <p:nvSpPr>
          <p:cNvPr id="168" name="Google Shape;168;p17"/>
          <p:cNvSpPr/>
          <p:nvPr/>
        </p:nvSpPr>
        <p:spPr>
          <a:xfrm>
            <a:off x="1547350" y="4576700"/>
            <a:ext cx="3179400" cy="596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1" lang="en-US" sz="1202">
                <a:solidFill>
                  <a:schemeClr val="dk2"/>
                </a:solidFill>
                <a:latin typeface="Montserrat"/>
                <a:ea typeface="Montserrat"/>
                <a:cs typeface="Montserrat"/>
                <a:sym typeface="Montserrat"/>
              </a:rPr>
              <a:t>Incorporate US Census Data </a:t>
            </a:r>
            <a:endParaRPr i="1" sz="925">
              <a:solidFill>
                <a:srgbClr val="A5AAAF"/>
              </a:solidFill>
              <a:latin typeface="Montserrat"/>
              <a:ea typeface="Montserrat"/>
              <a:cs typeface="Montserrat"/>
              <a:sym typeface="Montserrat"/>
            </a:endParaRPr>
          </a:p>
          <a:p>
            <a:pPr indent="0" lvl="0" marL="0" marR="0" rtl="0" algn="r">
              <a:spcBef>
                <a:spcPts val="0"/>
              </a:spcBef>
              <a:spcAft>
                <a:spcPts val="0"/>
              </a:spcAft>
              <a:buNone/>
            </a:pPr>
            <a:r>
              <a:rPr lang="en-US" sz="925">
                <a:solidFill>
                  <a:srgbClr val="A5AAAF"/>
                </a:solidFill>
                <a:latin typeface="Montserrat"/>
                <a:ea typeface="Montserrat"/>
                <a:cs typeface="Montserrat"/>
                <a:sym typeface="Montserrat"/>
              </a:rPr>
              <a:t>Over 30 columns included as variables in </a:t>
            </a:r>
            <a:r>
              <a:rPr lang="en-US" sz="925">
                <a:solidFill>
                  <a:srgbClr val="A5AAAF"/>
                </a:solidFill>
                <a:latin typeface="Montserrat"/>
                <a:ea typeface="Montserrat"/>
                <a:cs typeface="Montserrat"/>
                <a:sym typeface="Montserrat"/>
              </a:rPr>
              <a:t>our analysis</a:t>
            </a:r>
            <a:endParaRPr sz="925">
              <a:solidFill>
                <a:srgbClr val="A5AAAF"/>
              </a:solidFill>
              <a:latin typeface="Montserrat"/>
              <a:ea typeface="Montserrat"/>
              <a:cs typeface="Montserrat"/>
              <a:sym typeface="Montserrat"/>
            </a:endParaRPr>
          </a:p>
        </p:txBody>
      </p:sp>
      <p:sp>
        <p:nvSpPr>
          <p:cNvPr id="169" name="Google Shape;169;p17"/>
          <p:cNvSpPr/>
          <p:nvPr/>
        </p:nvSpPr>
        <p:spPr>
          <a:xfrm>
            <a:off x="0" y="3483850"/>
            <a:ext cx="3179400" cy="7572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1" lang="en-US" sz="1202">
                <a:solidFill>
                  <a:schemeClr val="dk2"/>
                </a:solidFill>
                <a:latin typeface="Montserrat"/>
                <a:ea typeface="Montserrat"/>
                <a:cs typeface="Montserrat"/>
                <a:sym typeface="Montserrat"/>
              </a:rPr>
              <a:t>Create Unique Census Tract Identifier</a:t>
            </a:r>
            <a:endParaRPr i="1"/>
          </a:p>
          <a:p>
            <a:pPr indent="0" lvl="0" marL="0" marR="0" rtl="0" algn="r">
              <a:spcBef>
                <a:spcPts val="250"/>
              </a:spcBef>
              <a:spcAft>
                <a:spcPts val="0"/>
              </a:spcAft>
              <a:buNone/>
            </a:pPr>
            <a:r>
              <a:rPr lang="en-US" sz="925">
                <a:solidFill>
                  <a:srgbClr val="A5AAAF"/>
                </a:solidFill>
                <a:latin typeface="Montserrat"/>
                <a:ea typeface="Montserrat"/>
                <a:cs typeface="Montserrat"/>
                <a:sym typeface="Montserrat"/>
              </a:rPr>
              <a:t>Combined state + county + census tract code</a:t>
            </a:r>
            <a:endParaRPr/>
          </a:p>
        </p:txBody>
      </p:sp>
      <p:sp>
        <p:nvSpPr>
          <p:cNvPr id="170" name="Google Shape;170;p17"/>
          <p:cNvSpPr/>
          <p:nvPr/>
        </p:nvSpPr>
        <p:spPr>
          <a:xfrm>
            <a:off x="186600" y="2140200"/>
            <a:ext cx="3258300" cy="13452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1" lang="en-US" sz="1202">
                <a:solidFill>
                  <a:schemeClr val="dk2"/>
                </a:solidFill>
                <a:latin typeface="Montserrat"/>
                <a:ea typeface="Montserrat"/>
                <a:cs typeface="Montserrat"/>
                <a:sym typeface="Montserrat"/>
              </a:rPr>
              <a:t>Combine Regional Property Data</a:t>
            </a:r>
            <a:endParaRPr i="1"/>
          </a:p>
          <a:p>
            <a:pPr indent="0" lvl="0" marL="0" rtl="0" algn="r">
              <a:lnSpc>
                <a:spcPct val="140000"/>
              </a:lnSpc>
              <a:spcBef>
                <a:spcPts val="0"/>
              </a:spcBef>
              <a:spcAft>
                <a:spcPts val="0"/>
              </a:spcAft>
              <a:buNone/>
            </a:pPr>
            <a:r>
              <a:rPr lang="en-US" sz="900">
                <a:solidFill>
                  <a:srgbClr val="A5AAAF"/>
                </a:solidFill>
                <a:latin typeface="Montserrat"/>
                <a:ea typeface="Montserrat"/>
                <a:cs typeface="Montserrat"/>
                <a:sym typeface="Montserrat"/>
              </a:rPr>
              <a:t>We extracted and combined all the Yardi property data together  to perform our evaluation and analysis</a:t>
            </a:r>
            <a:endParaRPr sz="900">
              <a:solidFill>
                <a:srgbClr val="A5AAAF"/>
              </a:solidFill>
              <a:latin typeface="Montserrat"/>
              <a:ea typeface="Montserrat"/>
              <a:cs typeface="Montserrat"/>
              <a:sym typeface="Montserrat"/>
            </a:endParaRPr>
          </a:p>
        </p:txBody>
      </p:sp>
      <p:sp>
        <p:nvSpPr>
          <p:cNvPr id="171" name="Google Shape;171;p17"/>
          <p:cNvSpPr/>
          <p:nvPr/>
        </p:nvSpPr>
        <p:spPr>
          <a:xfrm>
            <a:off x="6369525" y="4320916"/>
            <a:ext cx="382403" cy="978588"/>
          </a:xfrm>
          <a:custGeom>
            <a:rect b="b" l="l" r="r" t="t"/>
            <a:pathLst>
              <a:path extrusionOk="0" h="21600" w="18704">
                <a:moveTo>
                  <a:pt x="1346" y="0"/>
                </a:moveTo>
                <a:cubicBezTo>
                  <a:pt x="-2896" y="7920"/>
                  <a:pt x="2890" y="15120"/>
                  <a:pt x="18704" y="2160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72" name="Google Shape;172;p17"/>
          <p:cNvSpPr/>
          <p:nvPr/>
        </p:nvSpPr>
        <p:spPr>
          <a:xfrm>
            <a:off x="6880887" y="5113364"/>
            <a:ext cx="343818" cy="296946"/>
          </a:xfrm>
          <a:custGeom>
            <a:rect b="b" l="l" r="r" t="t"/>
            <a:pathLst>
              <a:path extrusionOk="0" h="21600" w="21600">
                <a:moveTo>
                  <a:pt x="16691" y="17053"/>
                </a:moveTo>
                <a:lnTo>
                  <a:pt x="12764" y="17053"/>
                </a:lnTo>
                <a:lnTo>
                  <a:pt x="12764" y="13642"/>
                </a:lnTo>
                <a:lnTo>
                  <a:pt x="16691" y="13642"/>
                </a:lnTo>
                <a:cubicBezTo>
                  <a:pt x="16691" y="13642"/>
                  <a:pt x="16691" y="17053"/>
                  <a:pt x="16691" y="17053"/>
                </a:cubicBezTo>
                <a:close/>
                <a:moveTo>
                  <a:pt x="4909" y="17053"/>
                </a:moveTo>
                <a:lnTo>
                  <a:pt x="4909" y="13642"/>
                </a:lnTo>
                <a:lnTo>
                  <a:pt x="8836" y="13642"/>
                </a:lnTo>
                <a:lnTo>
                  <a:pt x="8836" y="17053"/>
                </a:lnTo>
                <a:cubicBezTo>
                  <a:pt x="8836" y="17053"/>
                  <a:pt x="4909" y="17053"/>
                  <a:pt x="4909" y="17053"/>
                </a:cubicBezTo>
                <a:close/>
                <a:moveTo>
                  <a:pt x="21600" y="13642"/>
                </a:moveTo>
                <a:lnTo>
                  <a:pt x="21600" y="11369"/>
                </a:lnTo>
                <a:lnTo>
                  <a:pt x="20618" y="11369"/>
                </a:lnTo>
                <a:lnTo>
                  <a:pt x="20618" y="2274"/>
                </a:lnTo>
                <a:lnTo>
                  <a:pt x="18654" y="0"/>
                </a:lnTo>
                <a:lnTo>
                  <a:pt x="16691" y="2274"/>
                </a:lnTo>
                <a:lnTo>
                  <a:pt x="16691" y="11369"/>
                </a:lnTo>
                <a:lnTo>
                  <a:pt x="12764" y="11369"/>
                </a:lnTo>
                <a:lnTo>
                  <a:pt x="12764" y="2274"/>
                </a:lnTo>
                <a:lnTo>
                  <a:pt x="10800" y="0"/>
                </a:lnTo>
                <a:lnTo>
                  <a:pt x="8837" y="2274"/>
                </a:lnTo>
                <a:lnTo>
                  <a:pt x="8837" y="11369"/>
                </a:lnTo>
                <a:lnTo>
                  <a:pt x="4909" y="11369"/>
                </a:lnTo>
                <a:lnTo>
                  <a:pt x="4909" y="2274"/>
                </a:lnTo>
                <a:lnTo>
                  <a:pt x="2945" y="0"/>
                </a:lnTo>
                <a:lnTo>
                  <a:pt x="982" y="2274"/>
                </a:lnTo>
                <a:lnTo>
                  <a:pt x="982" y="11369"/>
                </a:lnTo>
                <a:lnTo>
                  <a:pt x="0" y="11369"/>
                </a:lnTo>
                <a:lnTo>
                  <a:pt x="0" y="13642"/>
                </a:lnTo>
                <a:lnTo>
                  <a:pt x="982" y="13642"/>
                </a:lnTo>
                <a:lnTo>
                  <a:pt x="982" y="17052"/>
                </a:lnTo>
                <a:lnTo>
                  <a:pt x="0" y="17052"/>
                </a:lnTo>
                <a:lnTo>
                  <a:pt x="0" y="19326"/>
                </a:lnTo>
                <a:lnTo>
                  <a:pt x="982" y="19326"/>
                </a:lnTo>
                <a:lnTo>
                  <a:pt x="982" y="21600"/>
                </a:lnTo>
                <a:lnTo>
                  <a:pt x="4909" y="21600"/>
                </a:lnTo>
                <a:lnTo>
                  <a:pt x="4909" y="19326"/>
                </a:lnTo>
                <a:lnTo>
                  <a:pt x="8837" y="19326"/>
                </a:lnTo>
                <a:lnTo>
                  <a:pt x="8837" y="21600"/>
                </a:lnTo>
                <a:lnTo>
                  <a:pt x="12764" y="21600"/>
                </a:lnTo>
                <a:lnTo>
                  <a:pt x="12764" y="19326"/>
                </a:lnTo>
                <a:lnTo>
                  <a:pt x="16691" y="19326"/>
                </a:lnTo>
                <a:lnTo>
                  <a:pt x="16691" y="21600"/>
                </a:lnTo>
                <a:lnTo>
                  <a:pt x="20618" y="21600"/>
                </a:lnTo>
                <a:lnTo>
                  <a:pt x="20618" y="19326"/>
                </a:lnTo>
                <a:lnTo>
                  <a:pt x="21600" y="19326"/>
                </a:lnTo>
                <a:lnTo>
                  <a:pt x="21600" y="17053"/>
                </a:lnTo>
                <a:lnTo>
                  <a:pt x="20618" y="17053"/>
                </a:lnTo>
                <a:lnTo>
                  <a:pt x="20618" y="13642"/>
                </a:lnTo>
                <a:cubicBezTo>
                  <a:pt x="20618" y="13642"/>
                  <a:pt x="21600" y="13642"/>
                  <a:pt x="21600" y="13642"/>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173" name="Google Shape;173;p17"/>
          <p:cNvSpPr/>
          <p:nvPr/>
        </p:nvSpPr>
        <p:spPr>
          <a:xfrm>
            <a:off x="7390550" y="4963700"/>
            <a:ext cx="3844500" cy="59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1" lang="en-US" sz="1202">
                <a:solidFill>
                  <a:schemeClr val="dk2"/>
                </a:solidFill>
                <a:latin typeface="Montserrat"/>
                <a:ea typeface="Montserrat"/>
                <a:cs typeface="Montserrat"/>
                <a:sym typeface="Montserrat"/>
              </a:rPr>
              <a:t>Remove N/As, 0s, Unused Columns</a:t>
            </a:r>
            <a:endParaRPr i="1"/>
          </a:p>
          <a:p>
            <a:pPr indent="0" lvl="0" marL="0" marR="0" rtl="0" algn="l">
              <a:spcBef>
                <a:spcPts val="250"/>
              </a:spcBef>
              <a:spcAft>
                <a:spcPts val="0"/>
              </a:spcAft>
              <a:buNone/>
            </a:pPr>
            <a:r>
              <a:rPr lang="en-US" sz="925">
                <a:solidFill>
                  <a:srgbClr val="A5AAAF"/>
                </a:solidFill>
                <a:latin typeface="Montserrat"/>
                <a:ea typeface="Montserrat"/>
                <a:cs typeface="Montserrat"/>
                <a:sym typeface="Montserrat"/>
              </a:rPr>
              <a:t>We dropped columns with extensive N/A/ 0 values and columns that are not contributing to the dataset</a:t>
            </a:r>
            <a:endParaRPr/>
          </a:p>
        </p:txBody>
      </p:sp>
      <p:sp>
        <p:nvSpPr>
          <p:cNvPr id="174" name="Google Shape;174;p17"/>
          <p:cNvSpPr/>
          <p:nvPr/>
        </p:nvSpPr>
        <p:spPr>
          <a:xfrm>
            <a:off x="3039200" y="5545325"/>
            <a:ext cx="4240800" cy="577200"/>
          </a:xfrm>
          <a:prstGeom prst="rect">
            <a:avLst/>
          </a:prstGeom>
          <a:noFill/>
          <a:ln>
            <a:noFill/>
          </a:ln>
        </p:spPr>
        <p:txBody>
          <a:bodyPr anchorCtr="0" anchor="ctr" bIns="25400" lIns="25400" spcFirstLastPara="1" rIns="25400" wrap="square" tIns="25400">
            <a:noAutofit/>
          </a:bodyPr>
          <a:lstStyle/>
          <a:p>
            <a:pPr indent="0" lvl="0" marL="0" marR="0" rtl="0" algn="l">
              <a:lnSpc>
                <a:spcPct val="110000"/>
              </a:lnSpc>
              <a:spcBef>
                <a:spcPts val="0"/>
              </a:spcBef>
              <a:spcAft>
                <a:spcPts val="0"/>
              </a:spcAft>
              <a:buNone/>
            </a:pPr>
            <a:r>
              <a:rPr lang="en-US" sz="1100">
                <a:solidFill>
                  <a:srgbClr val="A5AAAF"/>
                </a:solidFill>
                <a:latin typeface="Montserrat"/>
                <a:ea typeface="Montserrat"/>
                <a:cs typeface="Montserrat"/>
                <a:sym typeface="Montserrat"/>
              </a:rPr>
              <a:t>By performing the procedures above, we are prepared a</a:t>
            </a:r>
            <a:r>
              <a:rPr b="0" i="0" lang="en-US" sz="1100" u="none" cap="none" strike="noStrike">
                <a:solidFill>
                  <a:srgbClr val="A5AAAF"/>
                </a:solidFill>
                <a:latin typeface="Montserrat"/>
                <a:ea typeface="Montserrat"/>
                <a:cs typeface="Montserrat"/>
                <a:sym typeface="Montserrat"/>
              </a:rPr>
              <a:t> </a:t>
            </a:r>
            <a:r>
              <a:rPr b="1" lang="en-US" sz="1100">
                <a:solidFill>
                  <a:schemeClr val="accent6"/>
                </a:solidFill>
                <a:latin typeface="Montserrat"/>
                <a:ea typeface="Montserrat"/>
                <a:cs typeface="Montserrat"/>
                <a:sym typeface="Montserrat"/>
              </a:rPr>
              <a:t>complete and accurate data for analysis</a:t>
            </a:r>
            <a:endParaRPr/>
          </a:p>
        </p:txBody>
      </p:sp>
      <p:sp>
        <p:nvSpPr>
          <p:cNvPr id="175" name="Google Shape;175;p17"/>
          <p:cNvSpPr/>
          <p:nvPr/>
        </p:nvSpPr>
        <p:spPr>
          <a:xfrm>
            <a:off x="2796147" y="5656023"/>
            <a:ext cx="120744" cy="241380"/>
          </a:xfrm>
          <a:custGeom>
            <a:rect b="b" l="l" r="r" t="t"/>
            <a:pathLst>
              <a:path extrusionOk="0" h="21600" w="21600">
                <a:moveTo>
                  <a:pt x="0" y="0"/>
                </a:moveTo>
                <a:lnTo>
                  <a:pt x="0" y="4277"/>
                </a:lnTo>
                <a:lnTo>
                  <a:pt x="13048" y="10798"/>
                </a:lnTo>
                <a:lnTo>
                  <a:pt x="0" y="17323"/>
                </a:lnTo>
                <a:lnTo>
                  <a:pt x="0" y="21600"/>
                </a:lnTo>
                <a:lnTo>
                  <a:pt x="21600" y="10798"/>
                </a:lnTo>
                <a:lnTo>
                  <a:pt x="0" y="0"/>
                </a:lnTo>
                <a:close/>
              </a:path>
            </a:pathLst>
          </a:cu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76" name="Google Shape;176;p17"/>
          <p:cNvSpPr txBox="1"/>
          <p:nvPr/>
        </p:nvSpPr>
        <p:spPr>
          <a:xfrm>
            <a:off x="2336800" y="279401"/>
            <a:ext cx="7518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accent4"/>
                </a:solidFill>
                <a:latin typeface="Montserrat"/>
                <a:ea typeface="Montserrat"/>
                <a:cs typeface="Montserrat"/>
                <a:sym typeface="Montserrat"/>
              </a:rPr>
              <a:t>Data Preparation</a:t>
            </a:r>
            <a:endParaRPr/>
          </a:p>
        </p:txBody>
      </p:sp>
      <p:sp>
        <p:nvSpPr>
          <p:cNvPr id="177" name="Google Shape;177;p17"/>
          <p:cNvSpPr/>
          <p:nvPr/>
        </p:nvSpPr>
        <p:spPr>
          <a:xfrm>
            <a:off x="809503" y="1263746"/>
            <a:ext cx="10572900" cy="255600"/>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None/>
            </a:pPr>
            <a:r>
              <a:rPr lang="en-US" sz="1200">
                <a:solidFill>
                  <a:srgbClr val="A5AAAF"/>
                </a:solidFill>
                <a:latin typeface="Montserrat"/>
                <a:ea typeface="Montserrat"/>
                <a:cs typeface="Montserrat"/>
                <a:sym typeface="Montserrat"/>
              </a:rPr>
              <a:t>We performed in-depth analysis and extensive preparation of the Yardi and other datasets prior to building the model</a:t>
            </a:r>
            <a:endParaRPr/>
          </a:p>
        </p:txBody>
      </p:sp>
      <p:sp>
        <p:nvSpPr>
          <p:cNvPr id="178" name="Google Shape;178;p17"/>
          <p:cNvSpPr/>
          <p:nvPr/>
        </p:nvSpPr>
        <p:spPr>
          <a:xfrm rot="8583241">
            <a:off x="7516039" y="3483840"/>
            <a:ext cx="609931" cy="263417"/>
          </a:xfrm>
          <a:custGeom>
            <a:rect b="b" l="l" r="r" t="t"/>
            <a:pathLst>
              <a:path extrusionOk="0" h="19454" w="21600">
                <a:moveTo>
                  <a:pt x="0" y="645"/>
                </a:moveTo>
                <a:cubicBezTo>
                  <a:pt x="9039" y="-2146"/>
                  <a:pt x="16239" y="4124"/>
                  <a:pt x="21600" y="19454"/>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179" name="Google Shape;179;p17"/>
          <p:cNvSpPr/>
          <p:nvPr/>
        </p:nvSpPr>
        <p:spPr>
          <a:xfrm>
            <a:off x="8733497" y="3133813"/>
            <a:ext cx="2879400" cy="59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1" lang="en-US" sz="1202">
                <a:solidFill>
                  <a:schemeClr val="dk2"/>
                </a:solidFill>
                <a:latin typeface="Montserrat"/>
                <a:ea typeface="Montserrat"/>
                <a:cs typeface="Montserrat"/>
                <a:sym typeface="Montserrat"/>
              </a:rPr>
              <a:t>Added # of Competitors</a:t>
            </a:r>
            <a:endParaRPr i="1"/>
          </a:p>
          <a:p>
            <a:pPr indent="0" lvl="0" marL="0" marR="0" rtl="0" algn="l">
              <a:spcBef>
                <a:spcPts val="250"/>
              </a:spcBef>
              <a:spcAft>
                <a:spcPts val="0"/>
              </a:spcAft>
              <a:buNone/>
            </a:pPr>
            <a:r>
              <a:rPr lang="en-US" sz="925">
                <a:solidFill>
                  <a:srgbClr val="A5AAAF"/>
                </a:solidFill>
                <a:latin typeface="Montserrat"/>
                <a:ea typeface="Montserrat"/>
                <a:cs typeface="Montserrat"/>
                <a:sym typeface="Montserrat"/>
              </a:rPr>
              <a:t>Utilized the # of unfinished properties within a census tract to be future competitor numbers</a:t>
            </a:r>
            <a:endParaRPr/>
          </a:p>
        </p:txBody>
      </p:sp>
      <p:sp>
        <p:nvSpPr>
          <p:cNvPr id="180" name="Google Shape;180;p17"/>
          <p:cNvSpPr/>
          <p:nvPr/>
        </p:nvSpPr>
        <p:spPr>
          <a:xfrm>
            <a:off x="8247500" y="3250389"/>
            <a:ext cx="382374" cy="382320"/>
          </a:xfrm>
          <a:custGeom>
            <a:rect b="b" l="l" r="r" t="t"/>
            <a:pathLst>
              <a:path extrusionOk="0" h="21600" w="21600">
                <a:moveTo>
                  <a:pt x="10797" y="0"/>
                </a:moveTo>
                <a:cubicBezTo>
                  <a:pt x="9836" y="0"/>
                  <a:pt x="9055" y="774"/>
                  <a:pt x="9055" y="1736"/>
                </a:cubicBezTo>
                <a:cubicBezTo>
                  <a:pt x="9055" y="2701"/>
                  <a:pt x="9836" y="3485"/>
                  <a:pt x="10797" y="3485"/>
                </a:cubicBezTo>
                <a:cubicBezTo>
                  <a:pt x="11761" y="3485"/>
                  <a:pt x="12545" y="2701"/>
                  <a:pt x="12545" y="1736"/>
                </a:cubicBezTo>
                <a:cubicBezTo>
                  <a:pt x="12545" y="774"/>
                  <a:pt x="11761" y="0"/>
                  <a:pt x="10797" y="0"/>
                </a:cubicBezTo>
                <a:close/>
                <a:moveTo>
                  <a:pt x="4531" y="2783"/>
                </a:moveTo>
                <a:cubicBezTo>
                  <a:pt x="4085" y="2783"/>
                  <a:pt x="3635" y="2956"/>
                  <a:pt x="3295" y="3296"/>
                </a:cubicBezTo>
                <a:cubicBezTo>
                  <a:pt x="2615" y="3976"/>
                  <a:pt x="2615" y="5081"/>
                  <a:pt x="3295" y="5761"/>
                </a:cubicBezTo>
                <a:cubicBezTo>
                  <a:pt x="3975" y="6442"/>
                  <a:pt x="5079" y="6442"/>
                  <a:pt x="5760" y="5761"/>
                </a:cubicBezTo>
                <a:cubicBezTo>
                  <a:pt x="6439" y="5081"/>
                  <a:pt x="6439" y="3976"/>
                  <a:pt x="5760" y="3296"/>
                </a:cubicBezTo>
                <a:cubicBezTo>
                  <a:pt x="5420" y="2956"/>
                  <a:pt x="4976" y="2783"/>
                  <a:pt x="4531" y="2783"/>
                </a:cubicBezTo>
                <a:close/>
                <a:moveTo>
                  <a:pt x="17420" y="2783"/>
                </a:moveTo>
                <a:cubicBezTo>
                  <a:pt x="16974" y="2783"/>
                  <a:pt x="16523" y="2956"/>
                  <a:pt x="16185" y="3296"/>
                </a:cubicBezTo>
                <a:cubicBezTo>
                  <a:pt x="15503" y="3976"/>
                  <a:pt x="15503" y="5081"/>
                  <a:pt x="16185" y="5761"/>
                </a:cubicBezTo>
                <a:cubicBezTo>
                  <a:pt x="16862" y="6442"/>
                  <a:pt x="17969" y="6442"/>
                  <a:pt x="18649" y="5761"/>
                </a:cubicBezTo>
                <a:cubicBezTo>
                  <a:pt x="19329" y="5081"/>
                  <a:pt x="19329" y="3976"/>
                  <a:pt x="18649" y="3296"/>
                </a:cubicBezTo>
                <a:cubicBezTo>
                  <a:pt x="18309" y="2956"/>
                  <a:pt x="17867" y="2783"/>
                  <a:pt x="17420" y="2783"/>
                </a:cubicBezTo>
                <a:close/>
                <a:moveTo>
                  <a:pt x="10743" y="4181"/>
                </a:moveTo>
                <a:cubicBezTo>
                  <a:pt x="10428" y="4181"/>
                  <a:pt x="10169" y="4434"/>
                  <a:pt x="10169" y="4748"/>
                </a:cubicBezTo>
                <a:lnTo>
                  <a:pt x="10169" y="7362"/>
                </a:lnTo>
                <a:cubicBezTo>
                  <a:pt x="9643" y="7447"/>
                  <a:pt x="9153" y="7637"/>
                  <a:pt x="8724" y="7916"/>
                </a:cubicBezTo>
                <a:lnTo>
                  <a:pt x="6907" y="6099"/>
                </a:lnTo>
                <a:cubicBezTo>
                  <a:pt x="6685" y="5876"/>
                  <a:pt x="6327" y="5876"/>
                  <a:pt x="6104" y="6099"/>
                </a:cubicBezTo>
                <a:cubicBezTo>
                  <a:pt x="5879" y="6321"/>
                  <a:pt x="5879" y="6686"/>
                  <a:pt x="6104" y="6910"/>
                </a:cubicBezTo>
                <a:lnTo>
                  <a:pt x="7873" y="8679"/>
                </a:lnTo>
                <a:cubicBezTo>
                  <a:pt x="7523" y="9108"/>
                  <a:pt x="7268" y="9614"/>
                  <a:pt x="7137" y="10172"/>
                </a:cubicBezTo>
                <a:lnTo>
                  <a:pt x="4753" y="10172"/>
                </a:lnTo>
                <a:cubicBezTo>
                  <a:pt x="4438" y="10172"/>
                  <a:pt x="4180" y="10424"/>
                  <a:pt x="4180" y="10739"/>
                </a:cubicBezTo>
                <a:cubicBezTo>
                  <a:pt x="4180" y="11054"/>
                  <a:pt x="4438" y="11313"/>
                  <a:pt x="4753" y="11313"/>
                </a:cubicBezTo>
                <a:lnTo>
                  <a:pt x="7049" y="11313"/>
                </a:lnTo>
                <a:cubicBezTo>
                  <a:pt x="7099" y="11948"/>
                  <a:pt x="7302" y="12538"/>
                  <a:pt x="7630" y="13042"/>
                </a:cubicBezTo>
                <a:lnTo>
                  <a:pt x="6104" y="14576"/>
                </a:lnTo>
                <a:cubicBezTo>
                  <a:pt x="5882" y="14798"/>
                  <a:pt x="5882" y="15156"/>
                  <a:pt x="6104" y="15379"/>
                </a:cubicBezTo>
                <a:cubicBezTo>
                  <a:pt x="6216" y="15491"/>
                  <a:pt x="6361" y="15548"/>
                  <a:pt x="6509" y="15548"/>
                </a:cubicBezTo>
                <a:cubicBezTo>
                  <a:pt x="6654" y="15548"/>
                  <a:pt x="6796" y="15491"/>
                  <a:pt x="6907" y="15379"/>
                </a:cubicBezTo>
                <a:lnTo>
                  <a:pt x="8393" y="13900"/>
                </a:lnTo>
                <a:cubicBezTo>
                  <a:pt x="8895" y="14310"/>
                  <a:pt x="9503" y="14587"/>
                  <a:pt x="10169" y="14690"/>
                </a:cubicBezTo>
                <a:lnTo>
                  <a:pt x="10169" y="16737"/>
                </a:lnTo>
                <a:cubicBezTo>
                  <a:pt x="10169" y="17051"/>
                  <a:pt x="10428" y="17304"/>
                  <a:pt x="10743" y="17304"/>
                </a:cubicBezTo>
                <a:cubicBezTo>
                  <a:pt x="11057" y="17304"/>
                  <a:pt x="11317" y="17051"/>
                  <a:pt x="11317" y="16737"/>
                </a:cubicBezTo>
                <a:lnTo>
                  <a:pt x="11317" y="14690"/>
                </a:lnTo>
                <a:cubicBezTo>
                  <a:pt x="11985" y="14587"/>
                  <a:pt x="12594" y="14310"/>
                  <a:pt x="13092" y="13900"/>
                </a:cubicBezTo>
                <a:lnTo>
                  <a:pt x="14578" y="15379"/>
                </a:lnTo>
                <a:cubicBezTo>
                  <a:pt x="14689" y="15491"/>
                  <a:pt x="14829" y="15548"/>
                  <a:pt x="14976" y="15548"/>
                </a:cubicBezTo>
                <a:cubicBezTo>
                  <a:pt x="15121" y="15548"/>
                  <a:pt x="15269" y="15491"/>
                  <a:pt x="15381" y="15379"/>
                </a:cubicBezTo>
                <a:cubicBezTo>
                  <a:pt x="15601" y="15156"/>
                  <a:pt x="15601" y="14796"/>
                  <a:pt x="15381" y="14576"/>
                </a:cubicBezTo>
                <a:lnTo>
                  <a:pt x="13849" y="13042"/>
                </a:lnTo>
                <a:cubicBezTo>
                  <a:pt x="14180" y="12538"/>
                  <a:pt x="14388" y="11948"/>
                  <a:pt x="14436" y="11313"/>
                </a:cubicBezTo>
                <a:lnTo>
                  <a:pt x="16738" y="11313"/>
                </a:lnTo>
                <a:cubicBezTo>
                  <a:pt x="17052" y="11313"/>
                  <a:pt x="17306" y="11054"/>
                  <a:pt x="17306" y="10739"/>
                </a:cubicBezTo>
                <a:cubicBezTo>
                  <a:pt x="17306" y="10424"/>
                  <a:pt x="17052" y="10172"/>
                  <a:pt x="16738" y="10172"/>
                </a:cubicBezTo>
                <a:lnTo>
                  <a:pt x="14348" y="10172"/>
                </a:lnTo>
                <a:cubicBezTo>
                  <a:pt x="14217" y="9614"/>
                  <a:pt x="13963" y="9108"/>
                  <a:pt x="13612" y="8679"/>
                </a:cubicBezTo>
                <a:lnTo>
                  <a:pt x="15381" y="6910"/>
                </a:lnTo>
                <a:cubicBezTo>
                  <a:pt x="15606" y="6686"/>
                  <a:pt x="15606" y="6321"/>
                  <a:pt x="15381" y="6099"/>
                </a:cubicBezTo>
                <a:cubicBezTo>
                  <a:pt x="15158" y="5876"/>
                  <a:pt x="14800" y="5876"/>
                  <a:pt x="14578" y="6099"/>
                </a:cubicBezTo>
                <a:lnTo>
                  <a:pt x="12761" y="7916"/>
                </a:lnTo>
                <a:cubicBezTo>
                  <a:pt x="12332" y="7637"/>
                  <a:pt x="11842" y="7447"/>
                  <a:pt x="11317" y="7362"/>
                </a:cubicBezTo>
                <a:lnTo>
                  <a:pt x="11317" y="4748"/>
                </a:lnTo>
                <a:cubicBezTo>
                  <a:pt x="11317" y="4434"/>
                  <a:pt x="11057" y="4181"/>
                  <a:pt x="10743" y="4181"/>
                </a:cubicBezTo>
                <a:close/>
                <a:moveTo>
                  <a:pt x="1742" y="9057"/>
                </a:moveTo>
                <a:cubicBezTo>
                  <a:pt x="781" y="9057"/>
                  <a:pt x="0" y="9839"/>
                  <a:pt x="0" y="10800"/>
                </a:cubicBezTo>
                <a:cubicBezTo>
                  <a:pt x="0" y="11764"/>
                  <a:pt x="781" y="12543"/>
                  <a:pt x="1742" y="12543"/>
                </a:cubicBezTo>
                <a:cubicBezTo>
                  <a:pt x="2706" y="12543"/>
                  <a:pt x="3484" y="11764"/>
                  <a:pt x="3484" y="10800"/>
                </a:cubicBezTo>
                <a:cubicBezTo>
                  <a:pt x="3484" y="9839"/>
                  <a:pt x="2706" y="9057"/>
                  <a:pt x="1742" y="9057"/>
                </a:cubicBezTo>
                <a:close/>
                <a:moveTo>
                  <a:pt x="19858" y="9057"/>
                </a:moveTo>
                <a:cubicBezTo>
                  <a:pt x="18894" y="9057"/>
                  <a:pt x="18116" y="9839"/>
                  <a:pt x="18116" y="10800"/>
                </a:cubicBezTo>
                <a:cubicBezTo>
                  <a:pt x="18116" y="11764"/>
                  <a:pt x="18894" y="12543"/>
                  <a:pt x="19858" y="12543"/>
                </a:cubicBezTo>
                <a:cubicBezTo>
                  <a:pt x="20819" y="12543"/>
                  <a:pt x="21600" y="11764"/>
                  <a:pt x="21600" y="10800"/>
                </a:cubicBezTo>
                <a:cubicBezTo>
                  <a:pt x="21600" y="9839"/>
                  <a:pt x="20819" y="9057"/>
                  <a:pt x="19858" y="9057"/>
                </a:cubicBezTo>
                <a:close/>
                <a:moveTo>
                  <a:pt x="4531" y="15677"/>
                </a:moveTo>
                <a:cubicBezTo>
                  <a:pt x="4085" y="15677"/>
                  <a:pt x="3635" y="15850"/>
                  <a:pt x="3295" y="16190"/>
                </a:cubicBezTo>
                <a:cubicBezTo>
                  <a:pt x="2615" y="16869"/>
                  <a:pt x="2615" y="17975"/>
                  <a:pt x="3295" y="18655"/>
                </a:cubicBezTo>
                <a:cubicBezTo>
                  <a:pt x="3975" y="19334"/>
                  <a:pt x="5079" y="19334"/>
                  <a:pt x="5760" y="18655"/>
                </a:cubicBezTo>
                <a:cubicBezTo>
                  <a:pt x="6439" y="17975"/>
                  <a:pt x="6439" y="16869"/>
                  <a:pt x="5760" y="16190"/>
                </a:cubicBezTo>
                <a:cubicBezTo>
                  <a:pt x="5420" y="15850"/>
                  <a:pt x="4976" y="15677"/>
                  <a:pt x="4531" y="15677"/>
                </a:cubicBezTo>
                <a:close/>
                <a:moveTo>
                  <a:pt x="17420" y="15677"/>
                </a:moveTo>
                <a:cubicBezTo>
                  <a:pt x="16974" y="15677"/>
                  <a:pt x="16525" y="15850"/>
                  <a:pt x="16185" y="16190"/>
                </a:cubicBezTo>
                <a:cubicBezTo>
                  <a:pt x="15506" y="16869"/>
                  <a:pt x="15506" y="17975"/>
                  <a:pt x="16185" y="18655"/>
                </a:cubicBezTo>
                <a:cubicBezTo>
                  <a:pt x="16865" y="19334"/>
                  <a:pt x="17969" y="19334"/>
                  <a:pt x="18649" y="18655"/>
                </a:cubicBezTo>
                <a:cubicBezTo>
                  <a:pt x="19329" y="17975"/>
                  <a:pt x="19329" y="16869"/>
                  <a:pt x="18649" y="16190"/>
                </a:cubicBezTo>
                <a:cubicBezTo>
                  <a:pt x="18309" y="15850"/>
                  <a:pt x="17867" y="15677"/>
                  <a:pt x="17420" y="15677"/>
                </a:cubicBezTo>
                <a:close/>
                <a:moveTo>
                  <a:pt x="10797" y="18122"/>
                </a:moveTo>
                <a:cubicBezTo>
                  <a:pt x="9836" y="18122"/>
                  <a:pt x="9055" y="18895"/>
                  <a:pt x="9055" y="19857"/>
                </a:cubicBezTo>
                <a:cubicBezTo>
                  <a:pt x="9055" y="20819"/>
                  <a:pt x="9836" y="21600"/>
                  <a:pt x="10797" y="21600"/>
                </a:cubicBezTo>
                <a:cubicBezTo>
                  <a:pt x="11761" y="21600"/>
                  <a:pt x="12545" y="20819"/>
                  <a:pt x="12545" y="19857"/>
                </a:cubicBezTo>
                <a:cubicBezTo>
                  <a:pt x="12545" y="18895"/>
                  <a:pt x="11761" y="18122"/>
                  <a:pt x="10797" y="18122"/>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p:nvPr/>
        </p:nvSpPr>
        <p:spPr>
          <a:xfrm>
            <a:off x="-12700" y="1210902"/>
            <a:ext cx="12214093" cy="862833"/>
          </a:xfrm>
          <a:prstGeom prst="roundRect">
            <a:avLst>
              <a:gd fmla="val 0"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86" name="Google Shape;186;p18"/>
          <p:cNvSpPr/>
          <p:nvPr/>
        </p:nvSpPr>
        <p:spPr>
          <a:xfrm>
            <a:off x="1109615" y="1403759"/>
            <a:ext cx="9972770" cy="477118"/>
          </a:xfrm>
          <a:prstGeom prst="rect">
            <a:avLst/>
          </a:prstGeom>
          <a:noFill/>
          <a:ln>
            <a:noFill/>
          </a:ln>
        </p:spPr>
        <p:txBody>
          <a:bodyPr anchorCtr="0" anchor="ctr" bIns="25400" lIns="25400" spcFirstLastPara="1" rIns="25400" wrap="square" tIns="25400">
            <a:noAutofit/>
          </a:bodyPr>
          <a:lstStyle/>
          <a:p>
            <a:pPr indent="0" lvl="0" marL="0" marR="0" rtl="0" algn="ctr">
              <a:lnSpc>
                <a:spcPct val="120000"/>
              </a:lnSpc>
              <a:spcBef>
                <a:spcPts val="0"/>
              </a:spcBef>
              <a:spcAft>
                <a:spcPts val="0"/>
              </a:spcAft>
              <a:buNone/>
            </a:pPr>
            <a:r>
              <a:rPr lang="en-US" sz="3400">
                <a:solidFill>
                  <a:schemeClr val="lt1"/>
                </a:solidFill>
                <a:latin typeface="Montserrat"/>
                <a:ea typeface="Montserrat"/>
                <a:cs typeface="Montserrat"/>
                <a:sym typeface="Montserrat"/>
              </a:rPr>
              <a:t>Property Characteristics</a:t>
            </a:r>
            <a:endParaRPr sz="3600"/>
          </a:p>
        </p:txBody>
      </p:sp>
      <p:grpSp>
        <p:nvGrpSpPr>
          <p:cNvPr id="187" name="Google Shape;187;p18"/>
          <p:cNvGrpSpPr/>
          <p:nvPr/>
        </p:nvGrpSpPr>
        <p:grpSpPr>
          <a:xfrm>
            <a:off x="3079099" y="4362097"/>
            <a:ext cx="569310" cy="569310"/>
            <a:chOff x="0" y="0"/>
            <a:chExt cx="1138619" cy="1138619"/>
          </a:xfrm>
        </p:grpSpPr>
        <p:sp>
          <p:nvSpPr>
            <p:cNvPr id="188" name="Google Shape;188;p18"/>
            <p:cNvSpPr/>
            <p:nvPr/>
          </p:nvSpPr>
          <p:spPr>
            <a:xfrm>
              <a:off x="0" y="0"/>
              <a:ext cx="1138619" cy="1138619"/>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89" name="Google Shape;189;p18"/>
            <p:cNvSpPr/>
            <p:nvPr/>
          </p:nvSpPr>
          <p:spPr>
            <a:xfrm>
              <a:off x="268641" y="204984"/>
              <a:ext cx="585858" cy="651253"/>
            </a:xfrm>
            <a:custGeom>
              <a:rect b="b" l="l" r="r" t="t"/>
              <a:pathLst>
                <a:path extrusionOk="0" h="21600" w="21441">
                  <a:moveTo>
                    <a:pt x="17894" y="9796"/>
                  </a:moveTo>
                  <a:lnTo>
                    <a:pt x="2264" y="9796"/>
                  </a:lnTo>
                  <a:lnTo>
                    <a:pt x="10720" y="1679"/>
                  </a:lnTo>
                  <a:lnTo>
                    <a:pt x="11876" y="2788"/>
                  </a:lnTo>
                  <a:lnTo>
                    <a:pt x="11876" y="3922"/>
                  </a:lnTo>
                  <a:cubicBezTo>
                    <a:pt x="11876" y="4296"/>
                    <a:pt x="12213" y="4604"/>
                    <a:pt x="12629" y="4604"/>
                  </a:cubicBezTo>
                  <a:cubicBezTo>
                    <a:pt x="13046" y="4604"/>
                    <a:pt x="13383" y="4296"/>
                    <a:pt x="13383" y="3922"/>
                  </a:cubicBezTo>
                  <a:lnTo>
                    <a:pt x="13383" y="1367"/>
                  </a:lnTo>
                  <a:lnTo>
                    <a:pt x="15511" y="1367"/>
                  </a:lnTo>
                  <a:lnTo>
                    <a:pt x="15511" y="7092"/>
                  </a:lnTo>
                  <a:cubicBezTo>
                    <a:pt x="15511" y="7469"/>
                    <a:pt x="15849" y="7776"/>
                    <a:pt x="16265" y="7776"/>
                  </a:cubicBezTo>
                  <a:cubicBezTo>
                    <a:pt x="16492" y="7776"/>
                    <a:pt x="16689" y="7686"/>
                    <a:pt x="16830" y="7542"/>
                  </a:cubicBezTo>
                  <a:lnTo>
                    <a:pt x="19175" y="9796"/>
                  </a:lnTo>
                  <a:cubicBezTo>
                    <a:pt x="19175" y="9796"/>
                    <a:pt x="17894" y="9796"/>
                    <a:pt x="17894" y="9796"/>
                  </a:cubicBezTo>
                  <a:close/>
                  <a:moveTo>
                    <a:pt x="17644" y="20236"/>
                  </a:moveTo>
                  <a:lnTo>
                    <a:pt x="13396" y="20236"/>
                  </a:lnTo>
                  <a:lnTo>
                    <a:pt x="13396" y="15059"/>
                  </a:lnTo>
                  <a:cubicBezTo>
                    <a:pt x="13396" y="14932"/>
                    <a:pt x="13283" y="14830"/>
                    <a:pt x="13143" y="14830"/>
                  </a:cubicBezTo>
                  <a:lnTo>
                    <a:pt x="8295" y="14830"/>
                  </a:lnTo>
                  <a:cubicBezTo>
                    <a:pt x="8155" y="14830"/>
                    <a:pt x="8043" y="14932"/>
                    <a:pt x="8043" y="15059"/>
                  </a:cubicBezTo>
                  <a:lnTo>
                    <a:pt x="8043" y="20236"/>
                  </a:lnTo>
                  <a:lnTo>
                    <a:pt x="3796" y="20236"/>
                  </a:lnTo>
                  <a:lnTo>
                    <a:pt x="3796" y="11163"/>
                  </a:lnTo>
                  <a:lnTo>
                    <a:pt x="17644" y="11163"/>
                  </a:lnTo>
                  <a:cubicBezTo>
                    <a:pt x="17644" y="11163"/>
                    <a:pt x="17644" y="20236"/>
                    <a:pt x="17644" y="20236"/>
                  </a:cubicBezTo>
                  <a:close/>
                  <a:moveTo>
                    <a:pt x="12893" y="20236"/>
                  </a:moveTo>
                  <a:lnTo>
                    <a:pt x="8546" y="20236"/>
                  </a:lnTo>
                  <a:lnTo>
                    <a:pt x="8546" y="15284"/>
                  </a:lnTo>
                  <a:lnTo>
                    <a:pt x="12893" y="15284"/>
                  </a:lnTo>
                  <a:cubicBezTo>
                    <a:pt x="12893" y="15284"/>
                    <a:pt x="12893" y="20236"/>
                    <a:pt x="12893" y="20236"/>
                  </a:cubicBezTo>
                  <a:close/>
                  <a:moveTo>
                    <a:pt x="15765" y="0"/>
                  </a:moveTo>
                  <a:lnTo>
                    <a:pt x="13133" y="0"/>
                  </a:lnTo>
                  <a:cubicBezTo>
                    <a:pt x="12552" y="0"/>
                    <a:pt x="12067" y="357"/>
                    <a:pt x="11924" y="842"/>
                  </a:cubicBezTo>
                  <a:lnTo>
                    <a:pt x="11613" y="544"/>
                  </a:lnTo>
                  <a:cubicBezTo>
                    <a:pt x="11147" y="98"/>
                    <a:pt x="10289" y="98"/>
                    <a:pt x="9827" y="544"/>
                  </a:cubicBezTo>
                  <a:lnTo>
                    <a:pt x="313" y="9680"/>
                  </a:lnTo>
                  <a:cubicBezTo>
                    <a:pt x="9" y="9972"/>
                    <a:pt x="-80" y="10333"/>
                    <a:pt x="73" y="10655"/>
                  </a:cubicBezTo>
                  <a:cubicBezTo>
                    <a:pt x="222" y="10973"/>
                    <a:pt x="578" y="11163"/>
                    <a:pt x="1018" y="11163"/>
                  </a:cubicBezTo>
                  <a:lnTo>
                    <a:pt x="2286" y="11163"/>
                  </a:lnTo>
                  <a:lnTo>
                    <a:pt x="2286" y="20464"/>
                  </a:lnTo>
                  <a:cubicBezTo>
                    <a:pt x="2286" y="21088"/>
                    <a:pt x="2851" y="21600"/>
                    <a:pt x="3544" y="21600"/>
                  </a:cubicBezTo>
                  <a:lnTo>
                    <a:pt x="17894" y="21600"/>
                  </a:lnTo>
                  <a:cubicBezTo>
                    <a:pt x="18587" y="21600"/>
                    <a:pt x="19153" y="21088"/>
                    <a:pt x="19153" y="20464"/>
                  </a:cubicBezTo>
                  <a:lnTo>
                    <a:pt x="19153" y="11163"/>
                  </a:lnTo>
                  <a:lnTo>
                    <a:pt x="20419" y="11163"/>
                  </a:lnTo>
                  <a:cubicBezTo>
                    <a:pt x="20862" y="11163"/>
                    <a:pt x="21217" y="10973"/>
                    <a:pt x="21367" y="10655"/>
                  </a:cubicBezTo>
                  <a:cubicBezTo>
                    <a:pt x="21520" y="10333"/>
                    <a:pt x="21429" y="9972"/>
                    <a:pt x="21127" y="9680"/>
                  </a:cubicBezTo>
                  <a:lnTo>
                    <a:pt x="17021" y="5737"/>
                  </a:lnTo>
                  <a:lnTo>
                    <a:pt x="17021" y="1138"/>
                  </a:lnTo>
                  <a:cubicBezTo>
                    <a:pt x="17021" y="511"/>
                    <a:pt x="16457" y="0"/>
                    <a:pt x="15765" y="0"/>
                  </a:cubicBezTo>
                  <a:cubicBezTo>
                    <a:pt x="15765" y="0"/>
                    <a:pt x="15765" y="0"/>
                    <a:pt x="15765"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grpSp>
        <p:nvGrpSpPr>
          <p:cNvPr id="190" name="Google Shape;190;p18"/>
          <p:cNvGrpSpPr/>
          <p:nvPr/>
        </p:nvGrpSpPr>
        <p:grpSpPr>
          <a:xfrm>
            <a:off x="408308" y="4299193"/>
            <a:ext cx="569310" cy="569310"/>
            <a:chOff x="0" y="0"/>
            <a:chExt cx="1138619" cy="1138619"/>
          </a:xfrm>
        </p:grpSpPr>
        <p:sp>
          <p:nvSpPr>
            <p:cNvPr id="191" name="Google Shape;191;p18"/>
            <p:cNvSpPr/>
            <p:nvPr/>
          </p:nvSpPr>
          <p:spPr>
            <a:xfrm>
              <a:off x="0" y="0"/>
              <a:ext cx="1138619" cy="1138619"/>
            </a:xfrm>
            <a:prstGeom prst="roundRect">
              <a:avLst>
                <a:gd fmla="val 50000" name="adj"/>
              </a:avLst>
            </a:prstGeom>
            <a:noFill/>
            <a:ln cap="flat" cmpd="sng" w="635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92" name="Google Shape;192;p18"/>
            <p:cNvSpPr/>
            <p:nvPr/>
          </p:nvSpPr>
          <p:spPr>
            <a:xfrm>
              <a:off x="420406" y="175965"/>
              <a:ext cx="390683" cy="769812"/>
            </a:xfrm>
            <a:custGeom>
              <a:rect b="b" l="l" r="r" t="t"/>
              <a:pathLst>
                <a:path extrusionOk="0" h="21600" w="21600">
                  <a:moveTo>
                    <a:pt x="7416" y="0"/>
                  </a:moveTo>
                  <a:cubicBezTo>
                    <a:pt x="4334" y="0"/>
                    <a:pt x="1832" y="1272"/>
                    <a:pt x="1832" y="2836"/>
                  </a:cubicBezTo>
                  <a:cubicBezTo>
                    <a:pt x="1832" y="3751"/>
                    <a:pt x="2687" y="4563"/>
                    <a:pt x="4016" y="5082"/>
                  </a:cubicBezTo>
                  <a:lnTo>
                    <a:pt x="0" y="5082"/>
                  </a:lnTo>
                  <a:lnTo>
                    <a:pt x="0" y="14473"/>
                  </a:lnTo>
                  <a:lnTo>
                    <a:pt x="3170" y="14473"/>
                  </a:lnTo>
                  <a:lnTo>
                    <a:pt x="3170" y="21290"/>
                  </a:lnTo>
                  <a:lnTo>
                    <a:pt x="11540" y="21290"/>
                  </a:lnTo>
                  <a:lnTo>
                    <a:pt x="11540" y="14473"/>
                  </a:lnTo>
                  <a:lnTo>
                    <a:pt x="14837" y="14473"/>
                  </a:lnTo>
                  <a:lnTo>
                    <a:pt x="14837" y="5082"/>
                  </a:lnTo>
                  <a:lnTo>
                    <a:pt x="10821" y="5082"/>
                  </a:lnTo>
                  <a:cubicBezTo>
                    <a:pt x="12148" y="4563"/>
                    <a:pt x="13010" y="3751"/>
                    <a:pt x="13010" y="2836"/>
                  </a:cubicBezTo>
                  <a:cubicBezTo>
                    <a:pt x="13010" y="1272"/>
                    <a:pt x="10499" y="0"/>
                    <a:pt x="7416" y="0"/>
                  </a:cubicBezTo>
                  <a:close/>
                  <a:moveTo>
                    <a:pt x="7458" y="601"/>
                  </a:moveTo>
                  <a:cubicBezTo>
                    <a:pt x="9900" y="601"/>
                    <a:pt x="11883" y="1609"/>
                    <a:pt x="11883" y="2848"/>
                  </a:cubicBezTo>
                  <a:cubicBezTo>
                    <a:pt x="11883" y="4086"/>
                    <a:pt x="9900" y="5091"/>
                    <a:pt x="7458" y="5091"/>
                  </a:cubicBezTo>
                  <a:cubicBezTo>
                    <a:pt x="5017" y="5091"/>
                    <a:pt x="3034" y="4086"/>
                    <a:pt x="3034" y="2848"/>
                  </a:cubicBezTo>
                  <a:cubicBezTo>
                    <a:pt x="3034" y="1609"/>
                    <a:pt x="5017" y="601"/>
                    <a:pt x="7458" y="601"/>
                  </a:cubicBezTo>
                  <a:close/>
                  <a:moveTo>
                    <a:pt x="1184" y="5682"/>
                  </a:moveTo>
                  <a:cubicBezTo>
                    <a:pt x="1184" y="5682"/>
                    <a:pt x="13695" y="5682"/>
                    <a:pt x="13695" y="5682"/>
                  </a:cubicBezTo>
                  <a:lnTo>
                    <a:pt x="13695" y="13892"/>
                  </a:lnTo>
                  <a:lnTo>
                    <a:pt x="10398" y="13892"/>
                  </a:lnTo>
                  <a:lnTo>
                    <a:pt x="10398" y="20709"/>
                  </a:lnTo>
                  <a:lnTo>
                    <a:pt x="4354" y="20709"/>
                  </a:lnTo>
                  <a:lnTo>
                    <a:pt x="4354" y="13892"/>
                  </a:lnTo>
                  <a:lnTo>
                    <a:pt x="1184" y="13892"/>
                  </a:lnTo>
                  <a:lnTo>
                    <a:pt x="1184" y="5682"/>
                  </a:lnTo>
                  <a:close/>
                  <a:moveTo>
                    <a:pt x="6824" y="7942"/>
                  </a:moveTo>
                  <a:lnTo>
                    <a:pt x="6824" y="8733"/>
                  </a:lnTo>
                  <a:lnTo>
                    <a:pt x="7989" y="8733"/>
                  </a:lnTo>
                  <a:cubicBezTo>
                    <a:pt x="7989" y="8733"/>
                    <a:pt x="7989" y="7942"/>
                    <a:pt x="7989" y="7942"/>
                  </a:cubicBezTo>
                  <a:lnTo>
                    <a:pt x="6824" y="7942"/>
                  </a:lnTo>
                  <a:close/>
                  <a:moveTo>
                    <a:pt x="6824" y="8974"/>
                  </a:moveTo>
                  <a:lnTo>
                    <a:pt x="6824" y="13350"/>
                  </a:lnTo>
                  <a:lnTo>
                    <a:pt x="7989" y="13350"/>
                  </a:lnTo>
                  <a:cubicBezTo>
                    <a:pt x="7989" y="13350"/>
                    <a:pt x="7989" y="8974"/>
                    <a:pt x="7989" y="8974"/>
                  </a:cubicBezTo>
                  <a:lnTo>
                    <a:pt x="6824" y="8974"/>
                  </a:lnTo>
                  <a:close/>
                  <a:moveTo>
                    <a:pt x="17894" y="13884"/>
                  </a:moveTo>
                  <a:lnTo>
                    <a:pt x="17894" y="15217"/>
                  </a:lnTo>
                  <a:lnTo>
                    <a:pt x="15344" y="15217"/>
                  </a:lnTo>
                  <a:lnTo>
                    <a:pt x="15344" y="21600"/>
                  </a:lnTo>
                  <a:lnTo>
                    <a:pt x="21600" y="21600"/>
                  </a:lnTo>
                  <a:lnTo>
                    <a:pt x="21600" y="15217"/>
                  </a:lnTo>
                  <a:cubicBezTo>
                    <a:pt x="21600" y="15217"/>
                    <a:pt x="19054" y="15217"/>
                    <a:pt x="19054" y="15217"/>
                  </a:cubicBezTo>
                  <a:lnTo>
                    <a:pt x="19054" y="13884"/>
                  </a:lnTo>
                  <a:lnTo>
                    <a:pt x="17894" y="13884"/>
                  </a:lnTo>
                  <a:close/>
                  <a:moveTo>
                    <a:pt x="16532" y="15808"/>
                  </a:moveTo>
                  <a:lnTo>
                    <a:pt x="20459" y="15808"/>
                  </a:lnTo>
                  <a:cubicBezTo>
                    <a:pt x="20459" y="15808"/>
                    <a:pt x="20459" y="21011"/>
                    <a:pt x="20459" y="21011"/>
                  </a:cubicBezTo>
                  <a:lnTo>
                    <a:pt x="16532" y="21011"/>
                  </a:lnTo>
                  <a:lnTo>
                    <a:pt x="16532" y="15808"/>
                  </a:ln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193" name="Google Shape;193;p18"/>
          <p:cNvSpPr/>
          <p:nvPr/>
        </p:nvSpPr>
        <p:spPr>
          <a:xfrm>
            <a:off x="4341086" y="2545400"/>
            <a:ext cx="3528000" cy="8091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n-US" sz="1300">
                <a:solidFill>
                  <a:schemeClr val="accent5"/>
                </a:solidFill>
                <a:latin typeface="Montserrat"/>
                <a:ea typeface="Montserrat"/>
                <a:cs typeface="Montserrat"/>
                <a:sym typeface="Montserrat"/>
              </a:rPr>
              <a:t>Rent / Square Feet</a:t>
            </a:r>
            <a:endParaRPr/>
          </a:p>
          <a:p>
            <a:pPr indent="0" lvl="0" marL="0" marR="0" rtl="0" algn="ctr">
              <a:lnSpc>
                <a:spcPct val="110000"/>
              </a:lnSpc>
              <a:spcBef>
                <a:spcPts val="250"/>
              </a:spcBef>
              <a:spcAft>
                <a:spcPts val="0"/>
              </a:spcAft>
              <a:buNone/>
            </a:pPr>
            <a:r>
              <a:rPr lang="en-US" sz="1000">
                <a:solidFill>
                  <a:srgbClr val="8F9499"/>
                </a:solidFill>
                <a:latin typeface="Montserrat"/>
                <a:ea typeface="Montserrat"/>
                <a:cs typeface="Montserrat"/>
                <a:sym typeface="Montserrat"/>
              </a:rPr>
              <a:t>PROPERTY_UNITS * PROPERTY_CURRENT_RENT  </a:t>
            </a:r>
            <a:endParaRPr sz="1000">
              <a:solidFill>
                <a:srgbClr val="8F9499"/>
              </a:solidFill>
              <a:latin typeface="Montserrat"/>
              <a:ea typeface="Montserrat"/>
              <a:cs typeface="Montserrat"/>
              <a:sym typeface="Montserrat"/>
            </a:endParaRPr>
          </a:p>
          <a:p>
            <a:pPr indent="0" lvl="0" marL="0" marR="0" rtl="0" algn="ctr">
              <a:lnSpc>
                <a:spcPct val="110000"/>
              </a:lnSpc>
              <a:spcBef>
                <a:spcPts val="250"/>
              </a:spcBef>
              <a:spcAft>
                <a:spcPts val="0"/>
              </a:spcAft>
              <a:buNone/>
            </a:pPr>
            <a:r>
              <a:rPr lang="en-US" sz="1000">
                <a:solidFill>
                  <a:srgbClr val="8F9499"/>
                </a:solidFill>
                <a:latin typeface="Montserrat"/>
                <a:ea typeface="Montserrat"/>
                <a:cs typeface="Montserrat"/>
                <a:sym typeface="Montserrat"/>
              </a:rPr>
              <a:t>PROPERTY_SQFT</a:t>
            </a:r>
            <a:endParaRPr sz="1000">
              <a:solidFill>
                <a:srgbClr val="8F9499"/>
              </a:solidFill>
              <a:latin typeface="Montserrat"/>
              <a:ea typeface="Montserrat"/>
              <a:cs typeface="Montserrat"/>
              <a:sym typeface="Montserrat"/>
            </a:endParaRPr>
          </a:p>
        </p:txBody>
      </p:sp>
      <p:sp>
        <p:nvSpPr>
          <p:cNvPr id="194" name="Google Shape;194;p18"/>
          <p:cNvSpPr/>
          <p:nvPr/>
        </p:nvSpPr>
        <p:spPr>
          <a:xfrm>
            <a:off x="1216296" y="4207221"/>
            <a:ext cx="1526400" cy="89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300">
                <a:solidFill>
                  <a:schemeClr val="accent3"/>
                </a:solidFill>
                <a:latin typeface="Montserrat"/>
                <a:ea typeface="Montserrat"/>
                <a:cs typeface="Montserrat"/>
                <a:sym typeface="Montserrat"/>
              </a:rPr>
              <a:t>Competitors</a:t>
            </a:r>
            <a:endParaRPr/>
          </a:p>
          <a:p>
            <a:pPr indent="0" lvl="0" marL="0" marR="0" rtl="0" algn="l">
              <a:lnSpc>
                <a:spcPct val="100000"/>
              </a:lnSpc>
              <a:spcBef>
                <a:spcPts val="250"/>
              </a:spcBef>
              <a:spcAft>
                <a:spcPts val="0"/>
              </a:spcAft>
              <a:buNone/>
            </a:pPr>
            <a:r>
              <a:rPr lang="en-US" sz="1000">
                <a:solidFill>
                  <a:srgbClr val="8F9499"/>
                </a:solidFill>
                <a:latin typeface="Montserrat"/>
                <a:ea typeface="Montserrat"/>
                <a:cs typeface="Montserrat"/>
                <a:sym typeface="Montserrat"/>
              </a:rPr>
              <a:t># of incomplete properties (e.g. under construction) within the census tract</a:t>
            </a:r>
            <a:endParaRPr/>
          </a:p>
        </p:txBody>
      </p:sp>
      <p:grpSp>
        <p:nvGrpSpPr>
          <p:cNvPr id="195" name="Google Shape;195;p18"/>
          <p:cNvGrpSpPr/>
          <p:nvPr/>
        </p:nvGrpSpPr>
        <p:grpSpPr>
          <a:xfrm>
            <a:off x="5899649" y="4237000"/>
            <a:ext cx="2650227" cy="833850"/>
            <a:chOff x="0" y="12"/>
            <a:chExt cx="5300455" cy="1667700"/>
          </a:xfrm>
        </p:grpSpPr>
        <p:grpSp>
          <p:nvGrpSpPr>
            <p:cNvPr id="196" name="Google Shape;196;p18"/>
            <p:cNvGrpSpPr/>
            <p:nvPr/>
          </p:nvGrpSpPr>
          <p:grpSpPr>
            <a:xfrm>
              <a:off x="0" y="260620"/>
              <a:ext cx="1138501" cy="1138502"/>
              <a:chOff x="0" y="0"/>
              <a:chExt cx="1138500" cy="1138500"/>
            </a:xfrm>
          </p:grpSpPr>
          <p:sp>
            <p:nvSpPr>
              <p:cNvPr id="197" name="Google Shape;197;p18"/>
              <p:cNvSpPr/>
              <p:nvPr/>
            </p:nvSpPr>
            <p:spPr>
              <a:xfrm>
                <a:off x="0" y="0"/>
                <a:ext cx="1138500" cy="1138500"/>
              </a:xfrm>
              <a:prstGeom prst="roundRect">
                <a:avLst>
                  <a:gd fmla="val 50000" name="adj"/>
                </a:avLst>
              </a:prstGeom>
              <a:noFill/>
              <a:ln cap="flat" cmpd="sng" w="635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198" name="Google Shape;198;p18"/>
              <p:cNvSpPr/>
              <p:nvPr/>
            </p:nvSpPr>
            <p:spPr>
              <a:xfrm>
                <a:off x="259153" y="222703"/>
                <a:ext cx="651271" cy="606078"/>
              </a:xfrm>
              <a:custGeom>
                <a:rect b="b" l="l" r="r" t="t"/>
                <a:pathLst>
                  <a:path extrusionOk="0" h="21600" w="21600">
                    <a:moveTo>
                      <a:pt x="17293" y="7238"/>
                    </a:moveTo>
                    <a:cubicBezTo>
                      <a:pt x="17125" y="7086"/>
                      <a:pt x="16876" y="7097"/>
                      <a:pt x="16720" y="7263"/>
                    </a:cubicBezTo>
                    <a:lnTo>
                      <a:pt x="15834" y="8209"/>
                    </a:lnTo>
                    <a:lnTo>
                      <a:pt x="14947" y="7263"/>
                    </a:lnTo>
                    <a:cubicBezTo>
                      <a:pt x="14791" y="7097"/>
                      <a:pt x="14543" y="7086"/>
                      <a:pt x="14374" y="7238"/>
                    </a:cubicBezTo>
                    <a:lnTo>
                      <a:pt x="13738" y="7816"/>
                    </a:lnTo>
                    <a:lnTo>
                      <a:pt x="11019" y="8980"/>
                    </a:lnTo>
                    <a:cubicBezTo>
                      <a:pt x="10143" y="9355"/>
                      <a:pt x="10144" y="12687"/>
                      <a:pt x="10069" y="12993"/>
                    </a:cubicBezTo>
                    <a:lnTo>
                      <a:pt x="21600" y="12993"/>
                    </a:lnTo>
                    <a:cubicBezTo>
                      <a:pt x="21524" y="12687"/>
                      <a:pt x="21524" y="9355"/>
                      <a:pt x="20648" y="8980"/>
                    </a:cubicBezTo>
                    <a:lnTo>
                      <a:pt x="17929" y="7816"/>
                    </a:lnTo>
                    <a:cubicBezTo>
                      <a:pt x="17929" y="7816"/>
                      <a:pt x="17293" y="7238"/>
                      <a:pt x="17293" y="7238"/>
                    </a:cubicBezTo>
                    <a:close/>
                    <a:moveTo>
                      <a:pt x="15835" y="7013"/>
                    </a:moveTo>
                    <a:cubicBezTo>
                      <a:pt x="15835" y="7013"/>
                      <a:pt x="18556" y="7131"/>
                      <a:pt x="18556" y="2875"/>
                    </a:cubicBezTo>
                    <a:cubicBezTo>
                      <a:pt x="18556" y="981"/>
                      <a:pt x="17638" y="0"/>
                      <a:pt x="15835" y="0"/>
                    </a:cubicBezTo>
                    <a:cubicBezTo>
                      <a:pt x="14071" y="0"/>
                      <a:pt x="13094" y="981"/>
                      <a:pt x="13113" y="2875"/>
                    </a:cubicBezTo>
                    <a:cubicBezTo>
                      <a:pt x="13138" y="5468"/>
                      <a:pt x="14164" y="7039"/>
                      <a:pt x="15835" y="7013"/>
                    </a:cubicBezTo>
                    <a:close/>
                    <a:moveTo>
                      <a:pt x="10579" y="17587"/>
                    </a:moveTo>
                    <a:lnTo>
                      <a:pt x="7859" y="16423"/>
                    </a:lnTo>
                    <a:lnTo>
                      <a:pt x="7224" y="15846"/>
                    </a:lnTo>
                    <a:cubicBezTo>
                      <a:pt x="7056" y="15693"/>
                      <a:pt x="6807" y="15704"/>
                      <a:pt x="6651" y="15871"/>
                    </a:cubicBezTo>
                    <a:lnTo>
                      <a:pt x="5765" y="16817"/>
                    </a:lnTo>
                    <a:lnTo>
                      <a:pt x="4877" y="15871"/>
                    </a:lnTo>
                    <a:cubicBezTo>
                      <a:pt x="4721" y="15704"/>
                      <a:pt x="4474" y="15694"/>
                      <a:pt x="4305" y="15846"/>
                    </a:cubicBezTo>
                    <a:lnTo>
                      <a:pt x="3669" y="16423"/>
                    </a:lnTo>
                    <a:lnTo>
                      <a:pt x="949" y="17587"/>
                    </a:lnTo>
                    <a:cubicBezTo>
                      <a:pt x="74" y="17963"/>
                      <a:pt x="75" y="21296"/>
                      <a:pt x="0" y="21600"/>
                    </a:cubicBezTo>
                    <a:lnTo>
                      <a:pt x="11531" y="21600"/>
                    </a:lnTo>
                    <a:cubicBezTo>
                      <a:pt x="11456" y="21296"/>
                      <a:pt x="11456" y="17962"/>
                      <a:pt x="10579" y="17587"/>
                    </a:cubicBezTo>
                    <a:close/>
                    <a:moveTo>
                      <a:pt x="5766" y="15620"/>
                    </a:moveTo>
                    <a:cubicBezTo>
                      <a:pt x="5766" y="15620"/>
                      <a:pt x="8487" y="15738"/>
                      <a:pt x="8487" y="11483"/>
                    </a:cubicBezTo>
                    <a:cubicBezTo>
                      <a:pt x="8488" y="9590"/>
                      <a:pt x="7568" y="8607"/>
                      <a:pt x="5766" y="8607"/>
                    </a:cubicBezTo>
                    <a:cubicBezTo>
                      <a:pt x="4002" y="8607"/>
                      <a:pt x="3025" y="9590"/>
                      <a:pt x="3044" y="11483"/>
                    </a:cubicBezTo>
                    <a:cubicBezTo>
                      <a:pt x="3069" y="14075"/>
                      <a:pt x="4094" y="15647"/>
                      <a:pt x="5766" y="15620"/>
                    </a:cubicBezTo>
                    <a:close/>
                    <a:moveTo>
                      <a:pt x="18067" y="14165"/>
                    </a:moveTo>
                    <a:lnTo>
                      <a:pt x="17315" y="14228"/>
                    </a:lnTo>
                    <a:cubicBezTo>
                      <a:pt x="17267" y="14233"/>
                      <a:pt x="17219" y="14253"/>
                      <a:pt x="17178" y="14284"/>
                    </a:cubicBezTo>
                    <a:cubicBezTo>
                      <a:pt x="17113" y="14339"/>
                      <a:pt x="17074" y="14423"/>
                      <a:pt x="17077" y="14512"/>
                    </a:cubicBezTo>
                    <a:cubicBezTo>
                      <a:pt x="17093" y="15469"/>
                      <a:pt x="16695" y="16353"/>
                      <a:pt x="15986" y="16934"/>
                    </a:cubicBezTo>
                    <a:cubicBezTo>
                      <a:pt x="15398" y="17418"/>
                      <a:pt x="14652" y="17629"/>
                      <a:pt x="13925" y="17521"/>
                    </a:cubicBezTo>
                    <a:lnTo>
                      <a:pt x="14045" y="17333"/>
                    </a:lnTo>
                    <a:cubicBezTo>
                      <a:pt x="14097" y="17251"/>
                      <a:pt x="14104" y="17143"/>
                      <a:pt x="14066" y="17055"/>
                    </a:cubicBezTo>
                    <a:cubicBezTo>
                      <a:pt x="14025" y="16964"/>
                      <a:pt x="13943" y="16905"/>
                      <a:pt x="13849" y="16897"/>
                    </a:cubicBezTo>
                    <a:lnTo>
                      <a:pt x="11919" y="16741"/>
                    </a:lnTo>
                    <a:cubicBezTo>
                      <a:pt x="11829" y="16733"/>
                      <a:pt x="11737" y="16782"/>
                      <a:pt x="11685" y="16862"/>
                    </a:cubicBezTo>
                    <a:cubicBezTo>
                      <a:pt x="11634" y="16944"/>
                      <a:pt x="11626" y="17051"/>
                      <a:pt x="11667" y="17140"/>
                    </a:cubicBezTo>
                    <a:lnTo>
                      <a:pt x="12506" y="19015"/>
                    </a:lnTo>
                    <a:cubicBezTo>
                      <a:pt x="12546" y="19104"/>
                      <a:pt x="12628" y="19165"/>
                      <a:pt x="12721" y="19172"/>
                    </a:cubicBezTo>
                    <a:cubicBezTo>
                      <a:pt x="12812" y="19179"/>
                      <a:pt x="12903" y="19134"/>
                      <a:pt x="12954" y="19051"/>
                    </a:cubicBezTo>
                    <a:lnTo>
                      <a:pt x="13154" y="18737"/>
                    </a:lnTo>
                    <a:cubicBezTo>
                      <a:pt x="14406" y="19136"/>
                      <a:pt x="15716" y="18876"/>
                      <a:pt x="16759" y="18021"/>
                    </a:cubicBezTo>
                    <a:cubicBezTo>
                      <a:pt x="17792" y="17171"/>
                      <a:pt x="18385" y="15832"/>
                      <a:pt x="18348" y="14435"/>
                    </a:cubicBezTo>
                    <a:cubicBezTo>
                      <a:pt x="18345" y="14358"/>
                      <a:pt x="18314" y="14286"/>
                      <a:pt x="18260" y="14236"/>
                    </a:cubicBezTo>
                    <a:cubicBezTo>
                      <a:pt x="18207" y="14184"/>
                      <a:pt x="18137" y="14158"/>
                      <a:pt x="18067" y="14165"/>
                    </a:cubicBezTo>
                    <a:close/>
                    <a:moveTo>
                      <a:pt x="5476" y="7662"/>
                    </a:moveTo>
                    <a:lnTo>
                      <a:pt x="6225" y="7599"/>
                    </a:lnTo>
                    <a:cubicBezTo>
                      <a:pt x="6276" y="7595"/>
                      <a:pt x="6324" y="7575"/>
                      <a:pt x="6364" y="7542"/>
                    </a:cubicBezTo>
                    <a:cubicBezTo>
                      <a:pt x="6429" y="7488"/>
                      <a:pt x="6466" y="7404"/>
                      <a:pt x="6465" y="7316"/>
                    </a:cubicBezTo>
                    <a:cubicBezTo>
                      <a:pt x="6450" y="6358"/>
                      <a:pt x="6847" y="5475"/>
                      <a:pt x="7556" y="4892"/>
                    </a:cubicBezTo>
                    <a:cubicBezTo>
                      <a:pt x="8144" y="4409"/>
                      <a:pt x="8889" y="4198"/>
                      <a:pt x="9617" y="4306"/>
                    </a:cubicBezTo>
                    <a:lnTo>
                      <a:pt x="9496" y="4494"/>
                    </a:lnTo>
                    <a:cubicBezTo>
                      <a:pt x="9444" y="4577"/>
                      <a:pt x="9437" y="4683"/>
                      <a:pt x="9477" y="4773"/>
                    </a:cubicBezTo>
                    <a:cubicBezTo>
                      <a:pt x="9518" y="4862"/>
                      <a:pt x="9599" y="4923"/>
                      <a:pt x="9692" y="4931"/>
                    </a:cubicBezTo>
                    <a:lnTo>
                      <a:pt x="11622" y="5086"/>
                    </a:lnTo>
                    <a:cubicBezTo>
                      <a:pt x="11685" y="5091"/>
                      <a:pt x="11748" y="5072"/>
                      <a:pt x="11800" y="5030"/>
                    </a:cubicBezTo>
                    <a:cubicBezTo>
                      <a:pt x="11821" y="5012"/>
                      <a:pt x="11841" y="4990"/>
                      <a:pt x="11856" y="4965"/>
                    </a:cubicBezTo>
                    <a:cubicBezTo>
                      <a:pt x="11908" y="4883"/>
                      <a:pt x="11915" y="4777"/>
                      <a:pt x="11875" y="4687"/>
                    </a:cubicBezTo>
                    <a:lnTo>
                      <a:pt x="11037" y="2813"/>
                    </a:lnTo>
                    <a:cubicBezTo>
                      <a:pt x="10996" y="2722"/>
                      <a:pt x="10913" y="2663"/>
                      <a:pt x="10822" y="2656"/>
                    </a:cubicBezTo>
                    <a:cubicBezTo>
                      <a:pt x="10730" y="2647"/>
                      <a:pt x="10639" y="2695"/>
                      <a:pt x="10587" y="2776"/>
                    </a:cubicBezTo>
                    <a:lnTo>
                      <a:pt x="10388" y="3090"/>
                    </a:lnTo>
                    <a:cubicBezTo>
                      <a:pt x="9136" y="2691"/>
                      <a:pt x="7825" y="2951"/>
                      <a:pt x="6783" y="3807"/>
                    </a:cubicBezTo>
                    <a:cubicBezTo>
                      <a:pt x="5750" y="4657"/>
                      <a:pt x="5156" y="5996"/>
                      <a:pt x="5196" y="7393"/>
                    </a:cubicBezTo>
                    <a:cubicBezTo>
                      <a:pt x="5197" y="7469"/>
                      <a:pt x="5229" y="7541"/>
                      <a:pt x="5281" y="7592"/>
                    </a:cubicBezTo>
                    <a:cubicBezTo>
                      <a:pt x="5335" y="7642"/>
                      <a:pt x="5405" y="7668"/>
                      <a:pt x="5476" y="7662"/>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199" name="Google Shape;199;p18"/>
            <p:cNvSpPr/>
            <p:nvPr/>
          </p:nvSpPr>
          <p:spPr>
            <a:xfrm>
              <a:off x="1721755" y="12"/>
              <a:ext cx="3578700" cy="1667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US" sz="1300">
                  <a:solidFill>
                    <a:schemeClr val="accent2"/>
                  </a:solidFill>
                  <a:latin typeface="Montserrat"/>
                  <a:ea typeface="Montserrat"/>
                  <a:cs typeface="Montserrat"/>
                  <a:sym typeface="Montserrat"/>
                </a:rPr>
                <a:t>Starbucks Nearby</a:t>
              </a:r>
              <a:endParaRPr b="1" sz="1202">
                <a:solidFill>
                  <a:schemeClr val="accent4"/>
                </a:solidFill>
                <a:latin typeface="Montserrat"/>
                <a:ea typeface="Montserrat"/>
                <a:cs typeface="Montserrat"/>
                <a:sym typeface="Montserrat"/>
              </a:endParaRPr>
            </a:p>
            <a:p>
              <a:pPr indent="0" lvl="0" marL="0" marR="0" rtl="0" algn="l">
                <a:lnSpc>
                  <a:spcPct val="110000"/>
                </a:lnSpc>
                <a:spcBef>
                  <a:spcPts val="250"/>
                </a:spcBef>
                <a:spcAft>
                  <a:spcPts val="0"/>
                </a:spcAft>
                <a:buNone/>
              </a:pPr>
              <a:r>
                <a:rPr lang="en-US" sz="925">
                  <a:solidFill>
                    <a:srgbClr val="8F9499"/>
                  </a:solidFill>
                  <a:latin typeface="Montserrat"/>
                  <a:ea typeface="Montserrat"/>
                  <a:cs typeface="Montserrat"/>
                  <a:sym typeface="Montserrat"/>
                </a:rPr>
                <a:t># of Starbucks within 1 mile radius by </a:t>
              </a:r>
              <a:r>
                <a:rPr lang="en-US" sz="925">
                  <a:solidFill>
                    <a:srgbClr val="8F9499"/>
                  </a:solidFill>
                  <a:latin typeface="Montserrat"/>
                  <a:ea typeface="Montserrat"/>
                  <a:cs typeface="Montserrat"/>
                  <a:sym typeface="Montserrat"/>
                </a:rPr>
                <a:t>subtracting</a:t>
              </a:r>
              <a:r>
                <a:rPr lang="en-US" sz="925">
                  <a:solidFill>
                    <a:srgbClr val="8F9499"/>
                  </a:solidFill>
                  <a:latin typeface="Montserrat"/>
                  <a:ea typeface="Montserrat"/>
                  <a:cs typeface="Montserrat"/>
                  <a:sym typeface="Montserrat"/>
                </a:rPr>
                <a:t> the longitude/latitude between 1 Starbucks and 1 property</a:t>
              </a:r>
              <a:endParaRPr/>
            </a:p>
          </p:txBody>
        </p:sp>
      </p:grpSp>
      <p:sp>
        <p:nvSpPr>
          <p:cNvPr id="200" name="Google Shape;200;p18"/>
          <p:cNvSpPr/>
          <p:nvPr/>
        </p:nvSpPr>
        <p:spPr>
          <a:xfrm>
            <a:off x="5479526" y="5716750"/>
            <a:ext cx="1895400" cy="760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300">
                <a:solidFill>
                  <a:schemeClr val="accent5"/>
                </a:solidFill>
                <a:latin typeface="Montserrat"/>
                <a:ea typeface="Montserrat"/>
                <a:cs typeface="Montserrat"/>
                <a:sym typeface="Montserrat"/>
              </a:rPr>
              <a:t>Property Acres</a:t>
            </a:r>
            <a:endParaRPr/>
          </a:p>
          <a:p>
            <a:pPr indent="0" lvl="0" marL="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SIze of property land in acres</a:t>
            </a:r>
            <a:endParaRPr sz="1000">
              <a:solidFill>
                <a:srgbClr val="8F9499"/>
              </a:solidFill>
              <a:latin typeface="Montserrat"/>
              <a:ea typeface="Montserrat"/>
              <a:cs typeface="Montserrat"/>
              <a:sym typeface="Montserrat"/>
            </a:endParaRPr>
          </a:p>
        </p:txBody>
      </p:sp>
      <p:grpSp>
        <p:nvGrpSpPr>
          <p:cNvPr id="201" name="Google Shape;201;p18"/>
          <p:cNvGrpSpPr/>
          <p:nvPr/>
        </p:nvGrpSpPr>
        <p:grpSpPr>
          <a:xfrm>
            <a:off x="8884591" y="4256500"/>
            <a:ext cx="3270789" cy="794850"/>
            <a:chOff x="0" y="12"/>
            <a:chExt cx="6541579" cy="1589700"/>
          </a:xfrm>
        </p:grpSpPr>
        <p:grpSp>
          <p:nvGrpSpPr>
            <p:cNvPr id="202" name="Google Shape;202;p18"/>
            <p:cNvGrpSpPr/>
            <p:nvPr/>
          </p:nvGrpSpPr>
          <p:grpSpPr>
            <a:xfrm>
              <a:off x="0" y="260620"/>
              <a:ext cx="1138620" cy="1138621"/>
              <a:chOff x="0" y="0"/>
              <a:chExt cx="1138619" cy="1138619"/>
            </a:xfrm>
          </p:grpSpPr>
          <p:sp>
            <p:nvSpPr>
              <p:cNvPr id="203" name="Google Shape;203;p18"/>
              <p:cNvSpPr/>
              <p:nvPr/>
            </p:nvSpPr>
            <p:spPr>
              <a:xfrm>
                <a:off x="0" y="0"/>
                <a:ext cx="1138619" cy="1138619"/>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04" name="Google Shape;204;p18"/>
              <p:cNvSpPr/>
              <p:nvPr/>
            </p:nvSpPr>
            <p:spPr>
              <a:xfrm>
                <a:off x="195253" y="266469"/>
                <a:ext cx="732633" cy="534026"/>
              </a:xfrm>
              <a:custGeom>
                <a:rect b="b" l="l" r="r" t="t"/>
                <a:pathLst>
                  <a:path extrusionOk="0" h="21600" w="21406">
                    <a:moveTo>
                      <a:pt x="8103" y="0"/>
                    </a:moveTo>
                    <a:cubicBezTo>
                      <a:pt x="7939" y="0"/>
                      <a:pt x="7777" y="69"/>
                      <a:pt x="7645" y="227"/>
                    </a:cubicBezTo>
                    <a:lnTo>
                      <a:pt x="247" y="9030"/>
                    </a:lnTo>
                    <a:cubicBezTo>
                      <a:pt x="-50" y="9381"/>
                      <a:pt x="-83" y="10012"/>
                      <a:pt x="171" y="10422"/>
                    </a:cubicBezTo>
                    <a:cubicBezTo>
                      <a:pt x="311" y="10648"/>
                      <a:pt x="507" y="10755"/>
                      <a:pt x="706" y="10755"/>
                    </a:cubicBezTo>
                    <a:cubicBezTo>
                      <a:pt x="869" y="10755"/>
                      <a:pt x="1032" y="10673"/>
                      <a:pt x="1165" y="10513"/>
                    </a:cubicBezTo>
                    <a:lnTo>
                      <a:pt x="8103" y="2269"/>
                    </a:lnTo>
                    <a:lnTo>
                      <a:pt x="15031" y="10513"/>
                    </a:lnTo>
                    <a:cubicBezTo>
                      <a:pt x="15326" y="10869"/>
                      <a:pt x="15783" y="10834"/>
                      <a:pt x="16036" y="10422"/>
                    </a:cubicBezTo>
                    <a:cubicBezTo>
                      <a:pt x="16292" y="10012"/>
                      <a:pt x="16257" y="9381"/>
                      <a:pt x="15960" y="9030"/>
                    </a:cubicBezTo>
                    <a:cubicBezTo>
                      <a:pt x="15960" y="9030"/>
                      <a:pt x="8562" y="227"/>
                      <a:pt x="8562" y="227"/>
                    </a:cubicBezTo>
                    <a:cubicBezTo>
                      <a:pt x="8429" y="69"/>
                      <a:pt x="8268" y="0"/>
                      <a:pt x="8103" y="0"/>
                    </a:cubicBezTo>
                    <a:close/>
                    <a:moveTo>
                      <a:pt x="18178" y="182"/>
                    </a:moveTo>
                    <a:cubicBezTo>
                      <a:pt x="17905" y="182"/>
                      <a:pt x="17635" y="338"/>
                      <a:pt x="17456" y="635"/>
                    </a:cubicBezTo>
                    <a:lnTo>
                      <a:pt x="15162" y="4432"/>
                    </a:lnTo>
                    <a:cubicBezTo>
                      <a:pt x="14827" y="4985"/>
                      <a:pt x="14881" y="5818"/>
                      <a:pt x="15282" y="6277"/>
                    </a:cubicBezTo>
                    <a:cubicBezTo>
                      <a:pt x="15683" y="6741"/>
                      <a:pt x="16282" y="6664"/>
                      <a:pt x="16615" y="6111"/>
                    </a:cubicBezTo>
                    <a:lnTo>
                      <a:pt x="17238" y="5082"/>
                    </a:lnTo>
                    <a:lnTo>
                      <a:pt x="17238" y="19770"/>
                    </a:lnTo>
                    <a:cubicBezTo>
                      <a:pt x="17238" y="20492"/>
                      <a:pt x="17656" y="21071"/>
                      <a:pt x="18178" y="21071"/>
                    </a:cubicBezTo>
                    <a:cubicBezTo>
                      <a:pt x="18699" y="21071"/>
                      <a:pt x="19117" y="20492"/>
                      <a:pt x="19117" y="19770"/>
                    </a:cubicBezTo>
                    <a:lnTo>
                      <a:pt x="19117" y="5082"/>
                    </a:lnTo>
                    <a:lnTo>
                      <a:pt x="19740" y="6111"/>
                    </a:lnTo>
                    <a:cubicBezTo>
                      <a:pt x="19927" y="6420"/>
                      <a:pt x="20190" y="6580"/>
                      <a:pt x="20461" y="6580"/>
                    </a:cubicBezTo>
                    <a:cubicBezTo>
                      <a:pt x="20673" y="6580"/>
                      <a:pt x="20895" y="6483"/>
                      <a:pt x="21073" y="6277"/>
                    </a:cubicBezTo>
                    <a:cubicBezTo>
                      <a:pt x="21473" y="5818"/>
                      <a:pt x="21517" y="4985"/>
                      <a:pt x="21182" y="4432"/>
                    </a:cubicBezTo>
                    <a:lnTo>
                      <a:pt x="18899" y="635"/>
                    </a:lnTo>
                    <a:cubicBezTo>
                      <a:pt x="18720" y="338"/>
                      <a:pt x="18450" y="182"/>
                      <a:pt x="18178" y="182"/>
                    </a:cubicBezTo>
                    <a:close/>
                    <a:moveTo>
                      <a:pt x="8136" y="4024"/>
                    </a:moveTo>
                    <a:cubicBezTo>
                      <a:pt x="8026" y="4024"/>
                      <a:pt x="7918" y="4069"/>
                      <a:pt x="7830" y="4175"/>
                    </a:cubicBezTo>
                    <a:lnTo>
                      <a:pt x="2258" y="10830"/>
                    </a:lnTo>
                    <a:cubicBezTo>
                      <a:pt x="2154" y="10955"/>
                      <a:pt x="2094" y="11138"/>
                      <a:pt x="2094" y="11329"/>
                    </a:cubicBezTo>
                    <a:lnTo>
                      <a:pt x="2094" y="20950"/>
                    </a:lnTo>
                    <a:cubicBezTo>
                      <a:pt x="2094" y="21310"/>
                      <a:pt x="2314" y="21600"/>
                      <a:pt x="2575" y="21600"/>
                    </a:cubicBezTo>
                    <a:lnTo>
                      <a:pt x="13709" y="21600"/>
                    </a:lnTo>
                    <a:cubicBezTo>
                      <a:pt x="13969" y="21600"/>
                      <a:pt x="14179" y="21310"/>
                      <a:pt x="14179" y="20950"/>
                    </a:cubicBezTo>
                    <a:lnTo>
                      <a:pt x="14179" y="11329"/>
                    </a:lnTo>
                    <a:cubicBezTo>
                      <a:pt x="14179" y="11138"/>
                      <a:pt x="14118" y="10955"/>
                      <a:pt x="14015" y="10830"/>
                    </a:cubicBezTo>
                    <a:cubicBezTo>
                      <a:pt x="14015" y="10830"/>
                      <a:pt x="8442" y="4175"/>
                      <a:pt x="8442" y="4175"/>
                    </a:cubicBezTo>
                    <a:cubicBezTo>
                      <a:pt x="8354" y="4069"/>
                      <a:pt x="8246" y="4024"/>
                      <a:pt x="8136" y="4024"/>
                    </a:cubicBezTo>
                    <a:close/>
                    <a:moveTo>
                      <a:pt x="8136" y="5884"/>
                    </a:moveTo>
                    <a:lnTo>
                      <a:pt x="13239" y="11965"/>
                    </a:lnTo>
                    <a:cubicBezTo>
                      <a:pt x="13239" y="11965"/>
                      <a:pt x="13239" y="15202"/>
                      <a:pt x="13239" y="15202"/>
                    </a:cubicBezTo>
                    <a:lnTo>
                      <a:pt x="3045" y="15202"/>
                    </a:lnTo>
                    <a:lnTo>
                      <a:pt x="3045" y="11965"/>
                    </a:lnTo>
                    <a:lnTo>
                      <a:pt x="8136" y="5884"/>
                    </a:lnTo>
                    <a:close/>
                    <a:moveTo>
                      <a:pt x="5394" y="9923"/>
                    </a:moveTo>
                    <a:cubicBezTo>
                      <a:pt x="5133" y="9923"/>
                      <a:pt x="4924" y="10211"/>
                      <a:pt x="4924" y="10573"/>
                    </a:cubicBezTo>
                    <a:lnTo>
                      <a:pt x="4924" y="12963"/>
                    </a:lnTo>
                    <a:cubicBezTo>
                      <a:pt x="4924" y="13323"/>
                      <a:pt x="5132" y="13629"/>
                      <a:pt x="5394" y="13629"/>
                    </a:cubicBezTo>
                    <a:lnTo>
                      <a:pt x="7120" y="13629"/>
                    </a:lnTo>
                    <a:cubicBezTo>
                      <a:pt x="7382" y="13629"/>
                      <a:pt x="7590" y="13323"/>
                      <a:pt x="7590" y="12963"/>
                    </a:cubicBezTo>
                    <a:lnTo>
                      <a:pt x="7590" y="10573"/>
                    </a:lnTo>
                    <a:cubicBezTo>
                      <a:pt x="7590" y="10211"/>
                      <a:pt x="7381" y="9923"/>
                      <a:pt x="7120" y="9923"/>
                    </a:cubicBezTo>
                    <a:lnTo>
                      <a:pt x="5394" y="9923"/>
                    </a:lnTo>
                    <a:close/>
                    <a:moveTo>
                      <a:pt x="9087" y="9923"/>
                    </a:moveTo>
                    <a:cubicBezTo>
                      <a:pt x="8825" y="9923"/>
                      <a:pt x="8617" y="10211"/>
                      <a:pt x="8617" y="10573"/>
                    </a:cubicBezTo>
                    <a:lnTo>
                      <a:pt x="8617" y="12963"/>
                    </a:lnTo>
                    <a:cubicBezTo>
                      <a:pt x="8617" y="13323"/>
                      <a:pt x="8825" y="13629"/>
                      <a:pt x="9087" y="13629"/>
                    </a:cubicBezTo>
                    <a:lnTo>
                      <a:pt x="10813" y="13629"/>
                    </a:lnTo>
                    <a:cubicBezTo>
                      <a:pt x="11075" y="13629"/>
                      <a:pt x="11283" y="13323"/>
                      <a:pt x="11283" y="12963"/>
                    </a:cubicBezTo>
                    <a:lnTo>
                      <a:pt x="11283" y="10573"/>
                    </a:lnTo>
                    <a:cubicBezTo>
                      <a:pt x="11283" y="10211"/>
                      <a:pt x="11075" y="9923"/>
                      <a:pt x="10813" y="9923"/>
                    </a:cubicBezTo>
                    <a:lnTo>
                      <a:pt x="9087" y="9923"/>
                    </a:lnTo>
                    <a:close/>
                    <a:moveTo>
                      <a:pt x="5612" y="16049"/>
                    </a:moveTo>
                    <a:lnTo>
                      <a:pt x="7339" y="16049"/>
                    </a:lnTo>
                    <a:cubicBezTo>
                      <a:pt x="7599" y="16049"/>
                      <a:pt x="7808" y="16337"/>
                      <a:pt x="7808" y="16699"/>
                    </a:cubicBezTo>
                    <a:cubicBezTo>
                      <a:pt x="7808" y="16699"/>
                      <a:pt x="7808" y="19089"/>
                      <a:pt x="7808" y="19089"/>
                    </a:cubicBezTo>
                    <a:cubicBezTo>
                      <a:pt x="7808" y="19451"/>
                      <a:pt x="7599" y="19739"/>
                      <a:pt x="7339" y="19739"/>
                    </a:cubicBezTo>
                    <a:lnTo>
                      <a:pt x="5612" y="19739"/>
                    </a:lnTo>
                    <a:cubicBezTo>
                      <a:pt x="5351" y="19739"/>
                      <a:pt x="5142" y="19451"/>
                      <a:pt x="5142" y="19089"/>
                    </a:cubicBezTo>
                    <a:lnTo>
                      <a:pt x="5142" y="16699"/>
                    </a:lnTo>
                    <a:cubicBezTo>
                      <a:pt x="5142" y="16337"/>
                      <a:pt x="5351" y="16049"/>
                      <a:pt x="5612" y="16049"/>
                    </a:cubicBezTo>
                    <a:close/>
                    <a:moveTo>
                      <a:pt x="9109" y="16049"/>
                    </a:moveTo>
                    <a:lnTo>
                      <a:pt x="10835" y="16049"/>
                    </a:lnTo>
                    <a:cubicBezTo>
                      <a:pt x="11096" y="16049"/>
                      <a:pt x="11305" y="16337"/>
                      <a:pt x="11305" y="16699"/>
                    </a:cubicBezTo>
                    <a:cubicBezTo>
                      <a:pt x="11305" y="16699"/>
                      <a:pt x="11305" y="19089"/>
                      <a:pt x="11305" y="19089"/>
                    </a:cubicBezTo>
                    <a:cubicBezTo>
                      <a:pt x="11305" y="19451"/>
                      <a:pt x="11096" y="19739"/>
                      <a:pt x="10835" y="19739"/>
                    </a:cubicBezTo>
                    <a:lnTo>
                      <a:pt x="9109" y="19739"/>
                    </a:lnTo>
                    <a:cubicBezTo>
                      <a:pt x="8847" y="19739"/>
                      <a:pt x="8639" y="19451"/>
                      <a:pt x="8639" y="19089"/>
                    </a:cubicBezTo>
                    <a:lnTo>
                      <a:pt x="8639" y="16699"/>
                    </a:lnTo>
                    <a:cubicBezTo>
                      <a:pt x="8639" y="16337"/>
                      <a:pt x="8847" y="16049"/>
                      <a:pt x="9109" y="16049"/>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05" name="Google Shape;205;p18"/>
            <p:cNvSpPr/>
            <p:nvPr/>
          </p:nvSpPr>
          <p:spPr>
            <a:xfrm>
              <a:off x="1786579" y="12"/>
              <a:ext cx="4755000" cy="15897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202">
                  <a:solidFill>
                    <a:schemeClr val="accent5"/>
                  </a:solidFill>
                  <a:latin typeface="Montserrat"/>
                  <a:ea typeface="Montserrat"/>
                  <a:cs typeface="Montserrat"/>
                  <a:sym typeface="Montserrat"/>
                </a:rPr>
                <a:t>Targets Nearby</a:t>
              </a:r>
              <a:endParaRPr/>
            </a:p>
            <a:p>
              <a:pPr indent="0" lvl="0" marL="0" rtl="0" algn="l">
                <a:lnSpc>
                  <a:spcPct val="110000"/>
                </a:lnSpc>
                <a:spcBef>
                  <a:spcPts val="250"/>
                </a:spcBef>
                <a:spcAft>
                  <a:spcPts val="0"/>
                </a:spcAft>
                <a:buNone/>
              </a:pPr>
              <a:r>
                <a:rPr lang="en-US" sz="925">
                  <a:solidFill>
                    <a:srgbClr val="8F9499"/>
                  </a:solidFill>
                  <a:latin typeface="Montserrat"/>
                  <a:ea typeface="Montserrat"/>
                  <a:cs typeface="Montserrat"/>
                  <a:sym typeface="Montserrat"/>
                </a:rPr>
                <a:t># of Target within 10 mile radius by subtracting the longitude/latitude between 1 Target and 1 property</a:t>
              </a:r>
              <a:endParaRPr sz="900">
                <a:latin typeface="Montserrat"/>
                <a:ea typeface="Montserrat"/>
                <a:cs typeface="Montserrat"/>
                <a:sym typeface="Montserrat"/>
              </a:endParaRPr>
            </a:p>
          </p:txBody>
        </p:sp>
      </p:grpSp>
      <p:cxnSp>
        <p:nvCxnSpPr>
          <p:cNvPr id="206" name="Google Shape;206;p18"/>
          <p:cNvCxnSpPr/>
          <p:nvPr/>
        </p:nvCxnSpPr>
        <p:spPr>
          <a:xfrm>
            <a:off x="3835" y="3649878"/>
            <a:ext cx="12192000" cy="0"/>
          </a:xfrm>
          <a:prstGeom prst="straightConnector1">
            <a:avLst/>
          </a:prstGeom>
          <a:noFill/>
          <a:ln cap="flat" cmpd="sng" w="12700">
            <a:solidFill>
              <a:srgbClr val="CDCFD2"/>
            </a:solidFill>
            <a:prstDash val="solid"/>
            <a:miter lim="400000"/>
            <a:headEnd len="sm" w="sm" type="none"/>
            <a:tailEnd len="sm" w="sm" type="none"/>
          </a:ln>
        </p:spPr>
      </p:cxnSp>
      <p:cxnSp>
        <p:nvCxnSpPr>
          <p:cNvPr id="207" name="Google Shape;207;p18"/>
          <p:cNvCxnSpPr/>
          <p:nvPr/>
        </p:nvCxnSpPr>
        <p:spPr>
          <a:xfrm>
            <a:off x="-1640" y="5298478"/>
            <a:ext cx="12192000" cy="0"/>
          </a:xfrm>
          <a:prstGeom prst="straightConnector1">
            <a:avLst/>
          </a:prstGeom>
          <a:noFill/>
          <a:ln cap="flat" cmpd="sng" w="12700">
            <a:solidFill>
              <a:srgbClr val="CDCFD2"/>
            </a:solidFill>
            <a:prstDash val="solid"/>
            <a:miter lim="400000"/>
            <a:headEnd len="sm" w="sm" type="none"/>
            <a:tailEnd len="sm" w="sm" type="none"/>
          </a:ln>
        </p:spPr>
      </p:cxnSp>
      <p:sp>
        <p:nvSpPr>
          <p:cNvPr id="208" name="Google Shape;208;p18"/>
          <p:cNvSpPr/>
          <p:nvPr/>
        </p:nvSpPr>
        <p:spPr>
          <a:xfrm>
            <a:off x="285325" y="241850"/>
            <a:ext cx="11730300" cy="666900"/>
          </a:xfrm>
          <a:prstGeom prst="rect">
            <a:avLst/>
          </a:prstGeom>
          <a:no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rPr b="1" lang="en-US" sz="4000">
                <a:solidFill>
                  <a:schemeClr val="accent4"/>
                </a:solidFill>
                <a:latin typeface="Montserrat"/>
                <a:ea typeface="Montserrat"/>
                <a:cs typeface="Montserrat"/>
                <a:sym typeface="Montserrat"/>
              </a:rPr>
              <a:t>Detailed Variables (Non-Census Data)</a:t>
            </a:r>
            <a:endParaRPr/>
          </a:p>
        </p:txBody>
      </p:sp>
      <p:grpSp>
        <p:nvGrpSpPr>
          <p:cNvPr id="209" name="Google Shape;209;p18"/>
          <p:cNvGrpSpPr/>
          <p:nvPr/>
        </p:nvGrpSpPr>
        <p:grpSpPr>
          <a:xfrm>
            <a:off x="3630645" y="2786388"/>
            <a:ext cx="298205" cy="402618"/>
            <a:chOff x="0" y="0"/>
            <a:chExt cx="802490" cy="1083181"/>
          </a:xfrm>
        </p:grpSpPr>
        <p:sp>
          <p:nvSpPr>
            <p:cNvPr id="210" name="Google Shape;210;p18"/>
            <p:cNvSpPr/>
            <p:nvPr/>
          </p:nvSpPr>
          <p:spPr>
            <a:xfrm rot="-212327">
              <a:off x="10333" y="904738"/>
              <a:ext cx="680890" cy="157579"/>
            </a:xfrm>
            <a:custGeom>
              <a:rect b="b" l="l" r="r" t="t"/>
              <a:pathLst>
                <a:path extrusionOk="0" h="21560" w="20013">
                  <a:moveTo>
                    <a:pt x="8702" y="3573"/>
                  </a:moveTo>
                  <a:cubicBezTo>
                    <a:pt x="8046" y="3677"/>
                    <a:pt x="7354" y="3672"/>
                    <a:pt x="6776" y="3650"/>
                  </a:cubicBezTo>
                  <a:lnTo>
                    <a:pt x="13430" y="1557"/>
                  </a:lnTo>
                  <a:cubicBezTo>
                    <a:pt x="12594" y="2206"/>
                    <a:pt x="11105" y="3050"/>
                    <a:pt x="8702" y="3573"/>
                  </a:cubicBezTo>
                  <a:close/>
                  <a:moveTo>
                    <a:pt x="17043" y="18541"/>
                  </a:moveTo>
                  <a:cubicBezTo>
                    <a:pt x="17611" y="18137"/>
                    <a:pt x="16818" y="17395"/>
                    <a:pt x="16603" y="16530"/>
                  </a:cubicBezTo>
                  <a:cubicBezTo>
                    <a:pt x="16445" y="15897"/>
                    <a:pt x="16802" y="15595"/>
                    <a:pt x="17191" y="15423"/>
                  </a:cubicBezTo>
                  <a:cubicBezTo>
                    <a:pt x="17278" y="15419"/>
                    <a:pt x="17362" y="15417"/>
                    <a:pt x="17442" y="15417"/>
                  </a:cubicBezTo>
                  <a:cubicBezTo>
                    <a:pt x="18622" y="15372"/>
                    <a:pt x="18774" y="15743"/>
                    <a:pt x="19460" y="15172"/>
                  </a:cubicBezTo>
                  <a:cubicBezTo>
                    <a:pt x="20137" y="14609"/>
                    <a:pt x="21340" y="11067"/>
                    <a:pt x="14868" y="1104"/>
                  </a:cubicBezTo>
                  <a:lnTo>
                    <a:pt x="15196" y="1001"/>
                  </a:lnTo>
                  <a:cubicBezTo>
                    <a:pt x="15559" y="863"/>
                    <a:pt x="15176" y="132"/>
                    <a:pt x="14675" y="279"/>
                  </a:cubicBezTo>
                  <a:lnTo>
                    <a:pt x="14402" y="365"/>
                  </a:lnTo>
                  <a:cubicBezTo>
                    <a:pt x="14235" y="196"/>
                    <a:pt x="13992" y="45"/>
                    <a:pt x="13805" y="13"/>
                  </a:cubicBezTo>
                  <a:cubicBezTo>
                    <a:pt x="13485" y="-40"/>
                    <a:pt x="13330" y="75"/>
                    <a:pt x="13633" y="165"/>
                  </a:cubicBezTo>
                  <a:cubicBezTo>
                    <a:pt x="13633" y="165"/>
                    <a:pt x="14015" y="228"/>
                    <a:pt x="14206" y="427"/>
                  </a:cubicBezTo>
                  <a:lnTo>
                    <a:pt x="14123" y="453"/>
                  </a:lnTo>
                  <a:cubicBezTo>
                    <a:pt x="13989" y="418"/>
                    <a:pt x="13778" y="375"/>
                    <a:pt x="13603" y="394"/>
                  </a:cubicBezTo>
                  <a:cubicBezTo>
                    <a:pt x="13321" y="424"/>
                    <a:pt x="13212" y="513"/>
                    <a:pt x="13368" y="608"/>
                  </a:cubicBezTo>
                  <a:cubicBezTo>
                    <a:pt x="13486" y="569"/>
                    <a:pt x="13618" y="562"/>
                    <a:pt x="13750" y="570"/>
                  </a:cubicBezTo>
                  <a:lnTo>
                    <a:pt x="5153" y="3276"/>
                  </a:lnTo>
                  <a:cubicBezTo>
                    <a:pt x="4990" y="3128"/>
                    <a:pt x="4778" y="3004"/>
                    <a:pt x="4611" y="2976"/>
                  </a:cubicBezTo>
                  <a:cubicBezTo>
                    <a:pt x="4290" y="2923"/>
                    <a:pt x="4135" y="3038"/>
                    <a:pt x="4439" y="3128"/>
                  </a:cubicBezTo>
                  <a:cubicBezTo>
                    <a:pt x="4439" y="3128"/>
                    <a:pt x="4754" y="3179"/>
                    <a:pt x="4954" y="3338"/>
                  </a:cubicBezTo>
                  <a:lnTo>
                    <a:pt x="4801" y="3386"/>
                  </a:lnTo>
                  <a:cubicBezTo>
                    <a:pt x="4680" y="3362"/>
                    <a:pt x="4535" y="3343"/>
                    <a:pt x="4409" y="3357"/>
                  </a:cubicBezTo>
                  <a:cubicBezTo>
                    <a:pt x="4127" y="3387"/>
                    <a:pt x="4018" y="3476"/>
                    <a:pt x="4173" y="3571"/>
                  </a:cubicBezTo>
                  <a:cubicBezTo>
                    <a:pt x="4217" y="3557"/>
                    <a:pt x="4263" y="3547"/>
                    <a:pt x="4310" y="3541"/>
                  </a:cubicBezTo>
                  <a:lnTo>
                    <a:pt x="238" y="4626"/>
                  </a:lnTo>
                  <a:cubicBezTo>
                    <a:pt x="-260" y="4736"/>
                    <a:pt x="76" y="5564"/>
                    <a:pt x="759" y="5348"/>
                  </a:cubicBezTo>
                  <a:lnTo>
                    <a:pt x="5645" y="4006"/>
                  </a:lnTo>
                  <a:cubicBezTo>
                    <a:pt x="7913" y="7014"/>
                    <a:pt x="10260" y="10704"/>
                    <a:pt x="11337" y="13372"/>
                  </a:cubicBezTo>
                  <a:cubicBezTo>
                    <a:pt x="11184" y="14050"/>
                    <a:pt x="9497" y="14066"/>
                    <a:pt x="8922" y="14139"/>
                  </a:cubicBezTo>
                  <a:cubicBezTo>
                    <a:pt x="8355" y="13931"/>
                    <a:pt x="7761" y="14790"/>
                    <a:pt x="9094" y="17047"/>
                  </a:cubicBezTo>
                  <a:cubicBezTo>
                    <a:pt x="10460" y="19359"/>
                    <a:pt x="11106" y="20315"/>
                    <a:pt x="11295" y="21560"/>
                  </a:cubicBezTo>
                  <a:cubicBezTo>
                    <a:pt x="13079" y="20638"/>
                    <a:pt x="16476" y="18945"/>
                    <a:pt x="17043" y="1854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nvGrpSpPr>
            <p:cNvPr id="211" name="Google Shape;211;p18"/>
            <p:cNvGrpSpPr/>
            <p:nvPr/>
          </p:nvGrpSpPr>
          <p:grpSpPr>
            <a:xfrm>
              <a:off x="0" y="0"/>
              <a:ext cx="802490" cy="968229"/>
              <a:chOff x="0" y="0"/>
              <a:chExt cx="802490" cy="968229"/>
            </a:xfrm>
          </p:grpSpPr>
          <p:sp>
            <p:nvSpPr>
              <p:cNvPr id="212" name="Google Shape;212;p18"/>
              <p:cNvSpPr/>
              <p:nvPr/>
            </p:nvSpPr>
            <p:spPr>
              <a:xfrm>
                <a:off x="0" y="0"/>
                <a:ext cx="196157" cy="968229"/>
              </a:xfrm>
              <a:custGeom>
                <a:rect b="b" l="l" r="r" t="t"/>
                <a:pathLst>
                  <a:path extrusionOk="0" h="21160" w="20829">
                    <a:moveTo>
                      <a:pt x="3609" y="20695"/>
                    </a:moveTo>
                    <a:lnTo>
                      <a:pt x="20815" y="350"/>
                    </a:lnTo>
                    <a:cubicBezTo>
                      <a:pt x="21060" y="-51"/>
                      <a:pt x="17765" y="-177"/>
                      <a:pt x="17277" y="350"/>
                    </a:cubicBezTo>
                    <a:lnTo>
                      <a:pt x="70" y="20695"/>
                    </a:lnTo>
                    <a:cubicBezTo>
                      <a:pt x="-540" y="21197"/>
                      <a:pt x="2999" y="21423"/>
                      <a:pt x="3609" y="20695"/>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3" name="Google Shape;213;p18"/>
              <p:cNvSpPr/>
              <p:nvPr/>
            </p:nvSpPr>
            <p:spPr>
              <a:xfrm>
                <a:off x="131017" y="31030"/>
                <a:ext cx="43243" cy="49728"/>
              </a:xfrm>
              <a:custGeom>
                <a:rect b="b" l="l" r="r" t="t"/>
                <a:pathLst>
                  <a:path extrusionOk="0" h="18872" w="20446">
                    <a:moveTo>
                      <a:pt x="3329" y="9699"/>
                    </a:moveTo>
                    <a:cubicBezTo>
                      <a:pt x="-746" y="13299"/>
                      <a:pt x="-1154" y="9699"/>
                      <a:pt x="2514" y="5444"/>
                    </a:cubicBezTo>
                    <a:cubicBezTo>
                      <a:pt x="6182" y="1189"/>
                      <a:pt x="16778" y="-1756"/>
                      <a:pt x="20446" y="1189"/>
                    </a:cubicBezTo>
                    <a:cubicBezTo>
                      <a:pt x="19223" y="4135"/>
                      <a:pt x="9442" y="10353"/>
                      <a:pt x="7812" y="18535"/>
                    </a:cubicBezTo>
                    <a:cubicBezTo>
                      <a:pt x="4959" y="19844"/>
                      <a:pt x="4552" y="17226"/>
                      <a:pt x="6589" y="12644"/>
                    </a:cubicBezTo>
                    <a:cubicBezTo>
                      <a:pt x="8627" y="8062"/>
                      <a:pt x="13925" y="3808"/>
                      <a:pt x="13925" y="3808"/>
                    </a:cubicBezTo>
                    <a:cubicBezTo>
                      <a:pt x="8627" y="3480"/>
                      <a:pt x="3329" y="9699"/>
                      <a:pt x="3329" y="9699"/>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4" name="Google Shape;214;p18"/>
              <p:cNvSpPr/>
              <p:nvPr/>
            </p:nvSpPr>
            <p:spPr>
              <a:xfrm>
                <a:off x="55165" y="479249"/>
                <a:ext cx="43243" cy="49728"/>
              </a:xfrm>
              <a:custGeom>
                <a:rect b="b" l="l" r="r" t="t"/>
                <a:pathLst>
                  <a:path extrusionOk="0" h="18872" w="20446">
                    <a:moveTo>
                      <a:pt x="3329" y="9699"/>
                    </a:moveTo>
                    <a:cubicBezTo>
                      <a:pt x="-746" y="13299"/>
                      <a:pt x="-1154" y="9699"/>
                      <a:pt x="2514" y="5444"/>
                    </a:cubicBezTo>
                    <a:cubicBezTo>
                      <a:pt x="6182" y="1189"/>
                      <a:pt x="16778" y="-1756"/>
                      <a:pt x="20446" y="1189"/>
                    </a:cubicBezTo>
                    <a:cubicBezTo>
                      <a:pt x="19223" y="4135"/>
                      <a:pt x="9442" y="10353"/>
                      <a:pt x="7812" y="18535"/>
                    </a:cubicBezTo>
                    <a:cubicBezTo>
                      <a:pt x="4959" y="19844"/>
                      <a:pt x="4552" y="17226"/>
                      <a:pt x="6589" y="12644"/>
                    </a:cubicBezTo>
                    <a:cubicBezTo>
                      <a:pt x="8627" y="8063"/>
                      <a:pt x="13925" y="3808"/>
                      <a:pt x="13925" y="3808"/>
                    </a:cubicBezTo>
                    <a:cubicBezTo>
                      <a:pt x="8627" y="3481"/>
                      <a:pt x="3329" y="9699"/>
                      <a:pt x="3329" y="9699"/>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5" name="Google Shape;215;p18"/>
              <p:cNvSpPr/>
              <p:nvPr/>
            </p:nvSpPr>
            <p:spPr>
              <a:xfrm>
                <a:off x="503384" y="524071"/>
                <a:ext cx="143281" cy="124962"/>
              </a:xfrm>
              <a:custGeom>
                <a:rect b="b" l="l" r="r" t="t"/>
                <a:pathLst>
                  <a:path extrusionOk="0" h="21162" w="20520">
                    <a:moveTo>
                      <a:pt x="2715" y="0"/>
                    </a:moveTo>
                    <a:cubicBezTo>
                      <a:pt x="6418" y="4086"/>
                      <a:pt x="864" y="17514"/>
                      <a:pt x="0" y="21162"/>
                    </a:cubicBezTo>
                    <a:cubicBezTo>
                      <a:pt x="4443" y="16200"/>
                      <a:pt x="9504" y="19557"/>
                      <a:pt x="14688" y="20578"/>
                    </a:cubicBezTo>
                    <a:cubicBezTo>
                      <a:pt x="19872" y="21600"/>
                      <a:pt x="21600" y="21162"/>
                      <a:pt x="19872" y="15324"/>
                    </a:cubicBezTo>
                    <a:cubicBezTo>
                      <a:pt x="18144" y="9341"/>
                      <a:pt x="14935" y="2189"/>
                      <a:pt x="2715" y="0"/>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6" name="Google Shape;216;p18"/>
              <p:cNvSpPr/>
              <p:nvPr/>
            </p:nvSpPr>
            <p:spPr>
              <a:xfrm>
                <a:off x="99987" y="31030"/>
                <a:ext cx="640084" cy="596484"/>
              </a:xfrm>
              <a:custGeom>
                <a:rect b="b" l="l" r="r" t="t"/>
                <a:pathLst>
                  <a:path extrusionOk="0" h="21600" w="21104">
                    <a:moveTo>
                      <a:pt x="70" y="16356"/>
                    </a:moveTo>
                    <a:cubicBezTo>
                      <a:pt x="7497" y="16065"/>
                      <a:pt x="17198" y="17313"/>
                      <a:pt x="17842" y="20851"/>
                    </a:cubicBezTo>
                    <a:cubicBezTo>
                      <a:pt x="18108" y="21600"/>
                      <a:pt x="18108" y="21600"/>
                      <a:pt x="18108" y="21600"/>
                    </a:cubicBezTo>
                    <a:cubicBezTo>
                      <a:pt x="18221" y="17397"/>
                      <a:pt x="19169" y="13318"/>
                      <a:pt x="20078" y="11195"/>
                    </a:cubicBezTo>
                    <a:cubicBezTo>
                      <a:pt x="20760" y="9447"/>
                      <a:pt x="21253" y="9614"/>
                      <a:pt x="21063" y="8032"/>
                    </a:cubicBezTo>
                    <a:cubicBezTo>
                      <a:pt x="20874" y="6451"/>
                      <a:pt x="17729" y="916"/>
                      <a:pt x="2495" y="0"/>
                    </a:cubicBezTo>
                    <a:cubicBezTo>
                      <a:pt x="2230" y="83"/>
                      <a:pt x="2192" y="83"/>
                      <a:pt x="2268" y="375"/>
                    </a:cubicBezTo>
                    <a:cubicBezTo>
                      <a:pt x="2457" y="791"/>
                      <a:pt x="3480" y="4744"/>
                      <a:pt x="1927" y="11487"/>
                    </a:cubicBezTo>
                    <a:cubicBezTo>
                      <a:pt x="1207" y="14067"/>
                      <a:pt x="-347" y="16273"/>
                      <a:pt x="70" y="16356"/>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7" name="Google Shape;217;p18"/>
              <p:cNvSpPr/>
              <p:nvPr/>
            </p:nvSpPr>
            <p:spPr>
              <a:xfrm>
                <a:off x="499936" y="348231"/>
                <a:ext cx="302554" cy="414126"/>
              </a:xfrm>
              <a:custGeom>
                <a:rect b="b" l="l" r="r" t="t"/>
                <a:pathLst>
                  <a:path extrusionOk="0" h="21600" w="20631">
                    <a:moveTo>
                      <a:pt x="20599" y="5155"/>
                    </a:moveTo>
                    <a:cubicBezTo>
                      <a:pt x="20425" y="3372"/>
                      <a:pt x="17761" y="3907"/>
                      <a:pt x="15560" y="3060"/>
                    </a:cubicBezTo>
                    <a:cubicBezTo>
                      <a:pt x="13857" y="2405"/>
                      <a:pt x="13715" y="1110"/>
                      <a:pt x="13872" y="0"/>
                    </a:cubicBezTo>
                    <a:cubicBezTo>
                      <a:pt x="12082" y="3112"/>
                      <a:pt x="10281" y="8730"/>
                      <a:pt x="10058" y="14514"/>
                    </a:cubicBezTo>
                    <a:cubicBezTo>
                      <a:pt x="10058" y="14514"/>
                      <a:pt x="10057" y="14513"/>
                      <a:pt x="10034" y="14467"/>
                    </a:cubicBezTo>
                    <a:cubicBezTo>
                      <a:pt x="10260" y="15523"/>
                      <a:pt x="9363" y="15576"/>
                      <a:pt x="7335" y="15316"/>
                    </a:cubicBezTo>
                    <a:cubicBezTo>
                      <a:pt x="4903" y="15004"/>
                      <a:pt x="2528" y="13979"/>
                      <a:pt x="443" y="15494"/>
                    </a:cubicBezTo>
                    <a:cubicBezTo>
                      <a:pt x="457" y="15455"/>
                      <a:pt x="475" y="15411"/>
                      <a:pt x="494" y="15365"/>
                    </a:cubicBezTo>
                    <a:cubicBezTo>
                      <a:pt x="-827" y="16172"/>
                      <a:pt x="223" y="18793"/>
                      <a:pt x="7104" y="19416"/>
                    </a:cubicBezTo>
                    <a:cubicBezTo>
                      <a:pt x="13996" y="20040"/>
                      <a:pt x="16950" y="20129"/>
                      <a:pt x="19962" y="21600"/>
                    </a:cubicBezTo>
                    <a:cubicBezTo>
                      <a:pt x="20194" y="16519"/>
                      <a:pt x="20773" y="6938"/>
                      <a:pt x="20599" y="5155"/>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218" name="Google Shape;218;p18"/>
              <p:cNvSpPr/>
              <p:nvPr/>
            </p:nvSpPr>
            <p:spPr>
              <a:xfrm>
                <a:off x="348231" y="203422"/>
                <a:ext cx="164106" cy="156060"/>
              </a:xfrm>
              <a:custGeom>
                <a:rect b="b" l="l" r="r" t="t"/>
                <a:pathLst>
                  <a:path extrusionOk="0" h="21600" w="21600">
                    <a:moveTo>
                      <a:pt x="10800" y="0"/>
                    </a:moveTo>
                    <a:lnTo>
                      <a:pt x="14137" y="7110"/>
                    </a:lnTo>
                    <a:lnTo>
                      <a:pt x="21600" y="8250"/>
                    </a:lnTo>
                    <a:lnTo>
                      <a:pt x="16200" y="13785"/>
                    </a:lnTo>
                    <a:lnTo>
                      <a:pt x="17475" y="21600"/>
                    </a:lnTo>
                    <a:lnTo>
                      <a:pt x="10800" y="17910"/>
                    </a:lnTo>
                    <a:lnTo>
                      <a:pt x="4125" y="21600"/>
                    </a:lnTo>
                    <a:lnTo>
                      <a:pt x="5400" y="13785"/>
                    </a:lnTo>
                    <a:lnTo>
                      <a:pt x="0" y="8250"/>
                    </a:lnTo>
                    <a:lnTo>
                      <a:pt x="7463" y="7110"/>
                    </a:lnTo>
                    <a:cubicBezTo>
                      <a:pt x="7463" y="7110"/>
                      <a:pt x="10800" y="0"/>
                      <a:pt x="10800" y="0"/>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grpSp>
      <p:sp>
        <p:nvSpPr>
          <p:cNvPr id="219" name="Google Shape;219;p18"/>
          <p:cNvSpPr/>
          <p:nvPr/>
        </p:nvSpPr>
        <p:spPr>
          <a:xfrm>
            <a:off x="3495049" y="2702997"/>
            <a:ext cx="569400" cy="569400"/>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20" name="Google Shape;220;p18"/>
          <p:cNvSpPr/>
          <p:nvPr/>
        </p:nvSpPr>
        <p:spPr>
          <a:xfrm>
            <a:off x="4386475" y="2015850"/>
            <a:ext cx="3528000" cy="482400"/>
          </a:xfrm>
          <a:prstGeom prst="rect">
            <a:avLst/>
          </a:prstGeom>
          <a:no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rPr b="1" lang="en-US" u="sng">
                <a:solidFill>
                  <a:schemeClr val="dk1"/>
                </a:solidFill>
                <a:latin typeface="Montserrat"/>
                <a:ea typeface="Montserrat"/>
                <a:cs typeface="Montserrat"/>
                <a:sym typeface="Montserrat"/>
              </a:rPr>
              <a:t>Dependent Variable</a:t>
            </a:r>
            <a:endParaRPr b="1" u="sng">
              <a:solidFill>
                <a:schemeClr val="dk1"/>
              </a:solidFill>
              <a:latin typeface="Montserrat"/>
              <a:ea typeface="Montserrat"/>
              <a:cs typeface="Montserrat"/>
              <a:sym typeface="Montserrat"/>
            </a:endParaRPr>
          </a:p>
        </p:txBody>
      </p:sp>
      <p:sp>
        <p:nvSpPr>
          <p:cNvPr id="221" name="Google Shape;221;p18"/>
          <p:cNvSpPr/>
          <p:nvPr/>
        </p:nvSpPr>
        <p:spPr>
          <a:xfrm>
            <a:off x="4386475" y="3605338"/>
            <a:ext cx="3528000" cy="482400"/>
          </a:xfrm>
          <a:prstGeom prst="rect">
            <a:avLst/>
          </a:prstGeom>
          <a:noFill/>
          <a:ln>
            <a:noFill/>
          </a:ln>
        </p:spPr>
        <p:txBody>
          <a:bodyPr anchorCtr="0" anchor="ctr" bIns="25400" lIns="25400" spcFirstLastPara="1" rIns="25400" wrap="square" tIns="25400">
            <a:noAutofit/>
          </a:bodyPr>
          <a:lstStyle/>
          <a:p>
            <a:pPr indent="0" lvl="0" marL="0" marR="0" rtl="0" algn="ctr">
              <a:spcBef>
                <a:spcPts val="0"/>
              </a:spcBef>
              <a:spcAft>
                <a:spcPts val="0"/>
              </a:spcAft>
              <a:buNone/>
            </a:pPr>
            <a:r>
              <a:rPr b="1" lang="en-US" u="sng">
                <a:solidFill>
                  <a:schemeClr val="dk1"/>
                </a:solidFill>
                <a:latin typeface="Montserrat"/>
                <a:ea typeface="Montserrat"/>
                <a:cs typeface="Montserrat"/>
                <a:sym typeface="Montserrat"/>
              </a:rPr>
              <a:t>Ind</a:t>
            </a:r>
            <a:r>
              <a:rPr b="1" lang="en-US" u="sng">
                <a:solidFill>
                  <a:schemeClr val="dk1"/>
                </a:solidFill>
                <a:latin typeface="Montserrat"/>
                <a:ea typeface="Montserrat"/>
                <a:cs typeface="Montserrat"/>
                <a:sym typeface="Montserrat"/>
              </a:rPr>
              <a:t>ependent Variables</a:t>
            </a:r>
            <a:endParaRPr b="1" u="sng">
              <a:solidFill>
                <a:schemeClr val="dk1"/>
              </a:solidFill>
              <a:latin typeface="Montserrat"/>
              <a:ea typeface="Montserrat"/>
              <a:cs typeface="Montserrat"/>
              <a:sym typeface="Montserrat"/>
            </a:endParaRPr>
          </a:p>
        </p:txBody>
      </p:sp>
      <p:cxnSp>
        <p:nvCxnSpPr>
          <p:cNvPr id="222" name="Google Shape;222;p18"/>
          <p:cNvCxnSpPr/>
          <p:nvPr/>
        </p:nvCxnSpPr>
        <p:spPr>
          <a:xfrm>
            <a:off x="4431886" y="2987700"/>
            <a:ext cx="3528000" cy="0"/>
          </a:xfrm>
          <a:prstGeom prst="straightConnector1">
            <a:avLst/>
          </a:prstGeom>
          <a:noFill/>
          <a:ln cap="flat" cmpd="sng" w="9525">
            <a:solidFill>
              <a:srgbClr val="999999"/>
            </a:solidFill>
            <a:prstDash val="solid"/>
            <a:round/>
            <a:headEnd len="med" w="med" type="none"/>
            <a:tailEnd len="med" w="med" type="none"/>
          </a:ln>
        </p:spPr>
      </p:cxnSp>
      <p:grpSp>
        <p:nvGrpSpPr>
          <p:cNvPr id="223" name="Google Shape;223;p18"/>
          <p:cNvGrpSpPr/>
          <p:nvPr/>
        </p:nvGrpSpPr>
        <p:grpSpPr>
          <a:xfrm>
            <a:off x="4771049" y="5812222"/>
            <a:ext cx="569250" cy="569250"/>
            <a:chOff x="0" y="0"/>
            <a:chExt cx="1138500" cy="1138500"/>
          </a:xfrm>
        </p:grpSpPr>
        <p:sp>
          <p:nvSpPr>
            <p:cNvPr id="224" name="Google Shape;224;p18"/>
            <p:cNvSpPr/>
            <p:nvPr/>
          </p:nvSpPr>
          <p:spPr>
            <a:xfrm>
              <a:off x="0" y="0"/>
              <a:ext cx="1138500" cy="1138500"/>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25" name="Google Shape;225;p18"/>
            <p:cNvSpPr/>
            <p:nvPr/>
          </p:nvSpPr>
          <p:spPr>
            <a:xfrm>
              <a:off x="268641" y="204984"/>
              <a:ext cx="585875" cy="651240"/>
            </a:xfrm>
            <a:custGeom>
              <a:rect b="b" l="l" r="r" t="t"/>
              <a:pathLst>
                <a:path extrusionOk="0" h="21600" w="21441">
                  <a:moveTo>
                    <a:pt x="17894" y="9796"/>
                  </a:moveTo>
                  <a:lnTo>
                    <a:pt x="2264" y="9796"/>
                  </a:lnTo>
                  <a:lnTo>
                    <a:pt x="10720" y="1679"/>
                  </a:lnTo>
                  <a:lnTo>
                    <a:pt x="11876" y="2788"/>
                  </a:lnTo>
                  <a:lnTo>
                    <a:pt x="11876" y="3922"/>
                  </a:lnTo>
                  <a:cubicBezTo>
                    <a:pt x="11876" y="4296"/>
                    <a:pt x="12213" y="4604"/>
                    <a:pt x="12629" y="4604"/>
                  </a:cubicBezTo>
                  <a:cubicBezTo>
                    <a:pt x="13046" y="4604"/>
                    <a:pt x="13383" y="4296"/>
                    <a:pt x="13383" y="3922"/>
                  </a:cubicBezTo>
                  <a:lnTo>
                    <a:pt x="13383" y="1367"/>
                  </a:lnTo>
                  <a:lnTo>
                    <a:pt x="15511" y="1367"/>
                  </a:lnTo>
                  <a:lnTo>
                    <a:pt x="15511" y="7092"/>
                  </a:lnTo>
                  <a:cubicBezTo>
                    <a:pt x="15511" y="7469"/>
                    <a:pt x="15849" y="7776"/>
                    <a:pt x="16265" y="7776"/>
                  </a:cubicBezTo>
                  <a:cubicBezTo>
                    <a:pt x="16492" y="7776"/>
                    <a:pt x="16689" y="7686"/>
                    <a:pt x="16830" y="7542"/>
                  </a:cubicBezTo>
                  <a:lnTo>
                    <a:pt x="19175" y="9796"/>
                  </a:lnTo>
                  <a:cubicBezTo>
                    <a:pt x="19175" y="9796"/>
                    <a:pt x="17894" y="9796"/>
                    <a:pt x="17894" y="9796"/>
                  </a:cubicBezTo>
                  <a:close/>
                  <a:moveTo>
                    <a:pt x="17644" y="20236"/>
                  </a:moveTo>
                  <a:lnTo>
                    <a:pt x="13396" y="20236"/>
                  </a:lnTo>
                  <a:lnTo>
                    <a:pt x="13396" y="15059"/>
                  </a:lnTo>
                  <a:cubicBezTo>
                    <a:pt x="13396" y="14932"/>
                    <a:pt x="13283" y="14830"/>
                    <a:pt x="13143" y="14830"/>
                  </a:cubicBezTo>
                  <a:lnTo>
                    <a:pt x="8295" y="14830"/>
                  </a:lnTo>
                  <a:cubicBezTo>
                    <a:pt x="8155" y="14830"/>
                    <a:pt x="8043" y="14932"/>
                    <a:pt x="8043" y="15059"/>
                  </a:cubicBezTo>
                  <a:lnTo>
                    <a:pt x="8043" y="20236"/>
                  </a:lnTo>
                  <a:lnTo>
                    <a:pt x="3796" y="20236"/>
                  </a:lnTo>
                  <a:lnTo>
                    <a:pt x="3796" y="11163"/>
                  </a:lnTo>
                  <a:lnTo>
                    <a:pt x="17644" y="11163"/>
                  </a:lnTo>
                  <a:cubicBezTo>
                    <a:pt x="17644" y="11163"/>
                    <a:pt x="17644" y="20236"/>
                    <a:pt x="17644" y="20236"/>
                  </a:cubicBezTo>
                  <a:close/>
                  <a:moveTo>
                    <a:pt x="12893" y="20236"/>
                  </a:moveTo>
                  <a:lnTo>
                    <a:pt x="8546" y="20236"/>
                  </a:lnTo>
                  <a:lnTo>
                    <a:pt x="8546" y="15284"/>
                  </a:lnTo>
                  <a:lnTo>
                    <a:pt x="12893" y="15284"/>
                  </a:lnTo>
                  <a:cubicBezTo>
                    <a:pt x="12893" y="15284"/>
                    <a:pt x="12893" y="20236"/>
                    <a:pt x="12893" y="20236"/>
                  </a:cubicBezTo>
                  <a:close/>
                  <a:moveTo>
                    <a:pt x="15765" y="0"/>
                  </a:moveTo>
                  <a:lnTo>
                    <a:pt x="13133" y="0"/>
                  </a:lnTo>
                  <a:cubicBezTo>
                    <a:pt x="12552" y="0"/>
                    <a:pt x="12067" y="357"/>
                    <a:pt x="11924" y="842"/>
                  </a:cubicBezTo>
                  <a:lnTo>
                    <a:pt x="11613" y="544"/>
                  </a:lnTo>
                  <a:cubicBezTo>
                    <a:pt x="11147" y="98"/>
                    <a:pt x="10289" y="98"/>
                    <a:pt x="9827" y="544"/>
                  </a:cubicBezTo>
                  <a:lnTo>
                    <a:pt x="313" y="9680"/>
                  </a:lnTo>
                  <a:cubicBezTo>
                    <a:pt x="9" y="9972"/>
                    <a:pt x="-80" y="10333"/>
                    <a:pt x="73" y="10655"/>
                  </a:cubicBezTo>
                  <a:cubicBezTo>
                    <a:pt x="222" y="10973"/>
                    <a:pt x="578" y="11163"/>
                    <a:pt x="1018" y="11163"/>
                  </a:cubicBezTo>
                  <a:lnTo>
                    <a:pt x="2286" y="11163"/>
                  </a:lnTo>
                  <a:lnTo>
                    <a:pt x="2286" y="20464"/>
                  </a:lnTo>
                  <a:cubicBezTo>
                    <a:pt x="2286" y="21088"/>
                    <a:pt x="2851" y="21600"/>
                    <a:pt x="3544" y="21600"/>
                  </a:cubicBezTo>
                  <a:lnTo>
                    <a:pt x="17894" y="21600"/>
                  </a:lnTo>
                  <a:cubicBezTo>
                    <a:pt x="18587" y="21600"/>
                    <a:pt x="19153" y="21088"/>
                    <a:pt x="19153" y="20464"/>
                  </a:cubicBezTo>
                  <a:lnTo>
                    <a:pt x="19153" y="11163"/>
                  </a:lnTo>
                  <a:lnTo>
                    <a:pt x="20419" y="11163"/>
                  </a:lnTo>
                  <a:cubicBezTo>
                    <a:pt x="20862" y="11163"/>
                    <a:pt x="21217" y="10973"/>
                    <a:pt x="21367" y="10655"/>
                  </a:cubicBezTo>
                  <a:cubicBezTo>
                    <a:pt x="21520" y="10333"/>
                    <a:pt x="21429" y="9972"/>
                    <a:pt x="21127" y="9680"/>
                  </a:cubicBezTo>
                  <a:lnTo>
                    <a:pt x="17021" y="5737"/>
                  </a:lnTo>
                  <a:lnTo>
                    <a:pt x="17021" y="1138"/>
                  </a:lnTo>
                  <a:cubicBezTo>
                    <a:pt x="17021" y="511"/>
                    <a:pt x="16457" y="0"/>
                    <a:pt x="15765" y="0"/>
                  </a:cubicBezTo>
                  <a:cubicBezTo>
                    <a:pt x="15765" y="0"/>
                    <a:pt x="15765" y="0"/>
                    <a:pt x="15765"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26" name="Google Shape;226;p18"/>
          <p:cNvSpPr/>
          <p:nvPr/>
        </p:nvSpPr>
        <p:spPr>
          <a:xfrm>
            <a:off x="3826326" y="4203263"/>
            <a:ext cx="1895400" cy="760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300">
                <a:solidFill>
                  <a:schemeClr val="accent5"/>
                </a:solidFill>
                <a:latin typeface="Montserrat"/>
                <a:ea typeface="Montserrat"/>
                <a:cs typeface="Montserrat"/>
                <a:sym typeface="Montserrat"/>
              </a:rPr>
              <a:t>Age of Property</a:t>
            </a:r>
            <a:endParaRPr/>
          </a:p>
          <a:p>
            <a:pPr indent="0" lvl="0" marL="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In number of days =</a:t>
            </a:r>
            <a:endParaRPr sz="1000">
              <a:solidFill>
                <a:srgbClr val="8F9499"/>
              </a:solidFill>
              <a:latin typeface="Montserrat"/>
              <a:ea typeface="Montserrat"/>
              <a:cs typeface="Montserrat"/>
              <a:sym typeface="Montserrat"/>
            </a:endParaRPr>
          </a:p>
          <a:p>
            <a:pPr indent="0" lvl="0" marL="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1/31/2022 - PROPERTY_COMPLETED</a:t>
            </a:r>
            <a:endParaRPr sz="1000">
              <a:solidFill>
                <a:srgbClr val="8F949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9"/>
          <p:cNvSpPr txBox="1"/>
          <p:nvPr>
            <p:ph idx="12" type="sldNum"/>
          </p:nvPr>
        </p:nvSpPr>
        <p:spPr>
          <a:xfrm>
            <a:off x="10232971" y="6287868"/>
            <a:ext cx="1692329" cy="34153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19"/>
          <p:cNvSpPr/>
          <p:nvPr/>
        </p:nvSpPr>
        <p:spPr>
          <a:xfrm>
            <a:off x="0" y="1888551"/>
            <a:ext cx="7192200" cy="3838200"/>
          </a:xfrm>
          <a:prstGeom prst="rect">
            <a:avLst/>
          </a:prstGeom>
          <a:solidFill>
            <a:schemeClr val="accent5">
              <a:alpha val="89803"/>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33" name="Google Shape;233;p19"/>
          <p:cNvSpPr/>
          <p:nvPr/>
        </p:nvSpPr>
        <p:spPr>
          <a:xfrm>
            <a:off x="2326001" y="507450"/>
            <a:ext cx="5768400" cy="666900"/>
          </a:xfrm>
          <a:prstGeom prst="rect">
            <a:avLst/>
          </a:prstGeom>
          <a:no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b="1" lang="en-US" sz="4000">
                <a:solidFill>
                  <a:schemeClr val="accent4"/>
                </a:solidFill>
                <a:latin typeface="Montserrat"/>
                <a:ea typeface="Montserrat"/>
                <a:cs typeface="Montserrat"/>
                <a:sym typeface="Montserrat"/>
              </a:rPr>
              <a:t>Demographic Data</a:t>
            </a:r>
            <a:endParaRPr/>
          </a:p>
        </p:txBody>
      </p:sp>
      <p:sp>
        <p:nvSpPr>
          <p:cNvPr id="234" name="Google Shape;234;p19"/>
          <p:cNvSpPr/>
          <p:nvPr/>
        </p:nvSpPr>
        <p:spPr>
          <a:xfrm>
            <a:off x="274502" y="2019575"/>
            <a:ext cx="6643200" cy="2178000"/>
          </a:xfrm>
          <a:prstGeom prst="rect">
            <a:avLst/>
          </a:prstGeom>
          <a:noFill/>
          <a:ln>
            <a:noFill/>
          </a:ln>
        </p:spPr>
        <p:txBody>
          <a:bodyPr anchorCtr="0" anchor="t" bIns="25400" lIns="25400" spcFirstLastPara="1" rIns="25400" wrap="square" tIns="25400">
            <a:noAutofit/>
          </a:bodyPr>
          <a:lstStyle/>
          <a:p>
            <a:pPr indent="-349250" lvl="0" marL="457200" marR="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Accessed the US Census Demographic data (ACS5- 19) using Python API code</a:t>
            </a:r>
            <a:endParaRPr sz="1900">
              <a:solidFill>
                <a:schemeClr val="lt1"/>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Researched and selected variables of interest</a:t>
            </a:r>
            <a:endParaRPr sz="1900">
              <a:solidFill>
                <a:schemeClr val="lt1"/>
              </a:solidFill>
              <a:latin typeface="Montserrat"/>
              <a:ea typeface="Montserrat"/>
              <a:cs typeface="Montserrat"/>
              <a:sym typeface="Montserrat"/>
            </a:endParaRPr>
          </a:p>
          <a:p>
            <a:pPr indent="-349250" lvl="0" marL="457200" marR="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Filtered data by states of interest</a:t>
            </a:r>
            <a:endParaRPr sz="1900">
              <a:solidFill>
                <a:schemeClr val="lt1"/>
              </a:solidFill>
              <a:latin typeface="Montserrat"/>
              <a:ea typeface="Montserrat"/>
              <a:cs typeface="Montserrat"/>
              <a:sym typeface="Montserrat"/>
            </a:endParaRPr>
          </a:p>
          <a:p>
            <a:pPr indent="-349250" lvl="0" marL="457200" marR="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Sourced data on a tract level, and when tract level data was unavailable, imputed from county/state data using mean values</a:t>
            </a:r>
            <a:endParaRPr sz="1900">
              <a:solidFill>
                <a:schemeClr val="lt1"/>
              </a:solidFill>
              <a:latin typeface="Montserrat"/>
              <a:ea typeface="Montserrat"/>
              <a:cs typeface="Montserrat"/>
              <a:sym typeface="Montserrat"/>
            </a:endParaRPr>
          </a:p>
          <a:p>
            <a:pPr indent="-349250" lvl="0" marL="457200" marR="0" rtl="0" algn="l">
              <a:lnSpc>
                <a:spcPct val="140000"/>
              </a:lnSpc>
              <a:spcBef>
                <a:spcPts val="0"/>
              </a:spcBef>
              <a:spcAft>
                <a:spcPts val="0"/>
              </a:spcAft>
              <a:buClr>
                <a:schemeClr val="lt1"/>
              </a:buClr>
              <a:buSzPts val="1900"/>
              <a:buFont typeface="Montserrat"/>
              <a:buChar char="●"/>
            </a:pPr>
            <a:r>
              <a:rPr lang="en-US" sz="1900">
                <a:solidFill>
                  <a:schemeClr val="lt1"/>
                </a:solidFill>
                <a:latin typeface="Montserrat"/>
                <a:ea typeface="Montserrat"/>
                <a:cs typeface="Montserrat"/>
                <a:sym typeface="Montserrat"/>
              </a:rPr>
              <a:t>Merged with original dataset with the Non-Census variables</a:t>
            </a:r>
            <a:endParaRPr sz="1900">
              <a:solidFill>
                <a:schemeClr val="lt1"/>
              </a:solidFill>
              <a:latin typeface="Montserrat"/>
              <a:ea typeface="Montserrat"/>
              <a:cs typeface="Montserrat"/>
              <a:sym typeface="Montserrat"/>
            </a:endParaRPr>
          </a:p>
        </p:txBody>
      </p:sp>
      <p:pic>
        <p:nvPicPr>
          <p:cNvPr id="235" name="Google Shape;235;p19"/>
          <p:cNvPicPr preferRelativeResize="0"/>
          <p:nvPr/>
        </p:nvPicPr>
        <p:blipFill>
          <a:blip r:embed="rId3">
            <a:alphaModFix/>
          </a:blip>
          <a:stretch>
            <a:fillRect/>
          </a:stretch>
        </p:blipFill>
        <p:spPr>
          <a:xfrm>
            <a:off x="7192200" y="2985801"/>
            <a:ext cx="4909725" cy="2740950"/>
          </a:xfrm>
          <a:prstGeom prst="rect">
            <a:avLst/>
          </a:prstGeom>
          <a:noFill/>
          <a:ln>
            <a:noFill/>
          </a:ln>
        </p:spPr>
      </p:pic>
      <p:pic>
        <p:nvPicPr>
          <p:cNvPr id="236" name="Google Shape;236;p19"/>
          <p:cNvPicPr preferRelativeResize="0"/>
          <p:nvPr/>
        </p:nvPicPr>
        <p:blipFill>
          <a:blip r:embed="rId4">
            <a:alphaModFix/>
          </a:blip>
          <a:stretch>
            <a:fillRect/>
          </a:stretch>
        </p:blipFill>
        <p:spPr>
          <a:xfrm>
            <a:off x="322300" y="62350"/>
            <a:ext cx="2076125" cy="144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p:nvPr/>
        </p:nvSpPr>
        <p:spPr>
          <a:xfrm>
            <a:off x="-7625" y="545877"/>
            <a:ext cx="12214200" cy="862800"/>
          </a:xfrm>
          <a:prstGeom prst="roundRect">
            <a:avLst>
              <a:gd fmla="val 0"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42" name="Google Shape;242;p20"/>
          <p:cNvSpPr/>
          <p:nvPr/>
        </p:nvSpPr>
        <p:spPr>
          <a:xfrm>
            <a:off x="1109540" y="869334"/>
            <a:ext cx="9972900" cy="477000"/>
          </a:xfrm>
          <a:prstGeom prst="rect">
            <a:avLst/>
          </a:prstGeom>
          <a:noFill/>
          <a:ln>
            <a:noFill/>
          </a:ln>
        </p:spPr>
        <p:txBody>
          <a:bodyPr anchorCtr="0" anchor="ctr" bIns="25400" lIns="25400" spcFirstLastPara="1" rIns="25400" wrap="square" tIns="25400">
            <a:noAutofit/>
          </a:bodyPr>
          <a:lstStyle/>
          <a:p>
            <a:pPr indent="0" lvl="0" marL="0" rtl="0" algn="ctr">
              <a:spcBef>
                <a:spcPts val="0"/>
              </a:spcBef>
              <a:spcAft>
                <a:spcPts val="0"/>
              </a:spcAft>
              <a:buNone/>
            </a:pPr>
            <a:r>
              <a:rPr b="1" lang="en-US" sz="4000">
                <a:solidFill>
                  <a:srgbClr val="FFFFFF"/>
                </a:solidFill>
                <a:latin typeface="Montserrat"/>
                <a:ea typeface="Montserrat"/>
                <a:cs typeface="Montserrat"/>
                <a:sym typeface="Montserrat"/>
              </a:rPr>
              <a:t>US Census Demographic Variables</a:t>
            </a:r>
            <a:endParaRPr>
              <a:solidFill>
                <a:srgbClr val="FFFFFF"/>
              </a:solidFill>
            </a:endParaRPr>
          </a:p>
          <a:p>
            <a:pPr indent="0" lvl="0" marL="0" marR="0" rtl="0" algn="ctr">
              <a:lnSpc>
                <a:spcPct val="120000"/>
              </a:lnSpc>
              <a:spcBef>
                <a:spcPts val="0"/>
              </a:spcBef>
              <a:spcAft>
                <a:spcPts val="0"/>
              </a:spcAft>
              <a:buNone/>
            </a:pPr>
            <a:r>
              <a:t/>
            </a:r>
            <a:endParaRPr sz="1200">
              <a:solidFill>
                <a:schemeClr val="lt1"/>
              </a:solidFill>
              <a:latin typeface="Montserrat"/>
              <a:ea typeface="Montserrat"/>
              <a:cs typeface="Montserrat"/>
              <a:sym typeface="Montserrat"/>
            </a:endParaRPr>
          </a:p>
        </p:txBody>
      </p:sp>
      <p:grpSp>
        <p:nvGrpSpPr>
          <p:cNvPr id="243" name="Google Shape;243;p20"/>
          <p:cNvGrpSpPr/>
          <p:nvPr/>
        </p:nvGrpSpPr>
        <p:grpSpPr>
          <a:xfrm>
            <a:off x="4998899" y="4019322"/>
            <a:ext cx="569250" cy="569250"/>
            <a:chOff x="0" y="0"/>
            <a:chExt cx="1138500" cy="1138500"/>
          </a:xfrm>
        </p:grpSpPr>
        <p:sp>
          <p:nvSpPr>
            <p:cNvPr id="244" name="Google Shape;244;p20"/>
            <p:cNvSpPr/>
            <p:nvPr/>
          </p:nvSpPr>
          <p:spPr>
            <a:xfrm>
              <a:off x="0" y="0"/>
              <a:ext cx="1138500" cy="1138500"/>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45" name="Google Shape;245;p20"/>
            <p:cNvSpPr/>
            <p:nvPr/>
          </p:nvSpPr>
          <p:spPr>
            <a:xfrm>
              <a:off x="268641" y="204984"/>
              <a:ext cx="585875" cy="651240"/>
            </a:xfrm>
            <a:custGeom>
              <a:rect b="b" l="l" r="r" t="t"/>
              <a:pathLst>
                <a:path extrusionOk="0" h="21600" w="21441">
                  <a:moveTo>
                    <a:pt x="17894" y="9796"/>
                  </a:moveTo>
                  <a:lnTo>
                    <a:pt x="2264" y="9796"/>
                  </a:lnTo>
                  <a:lnTo>
                    <a:pt x="10720" y="1679"/>
                  </a:lnTo>
                  <a:lnTo>
                    <a:pt x="11876" y="2788"/>
                  </a:lnTo>
                  <a:lnTo>
                    <a:pt x="11876" y="3922"/>
                  </a:lnTo>
                  <a:cubicBezTo>
                    <a:pt x="11876" y="4296"/>
                    <a:pt x="12213" y="4604"/>
                    <a:pt x="12629" y="4604"/>
                  </a:cubicBezTo>
                  <a:cubicBezTo>
                    <a:pt x="13046" y="4604"/>
                    <a:pt x="13383" y="4296"/>
                    <a:pt x="13383" y="3922"/>
                  </a:cubicBezTo>
                  <a:lnTo>
                    <a:pt x="13383" y="1367"/>
                  </a:lnTo>
                  <a:lnTo>
                    <a:pt x="15511" y="1367"/>
                  </a:lnTo>
                  <a:lnTo>
                    <a:pt x="15511" y="7092"/>
                  </a:lnTo>
                  <a:cubicBezTo>
                    <a:pt x="15511" y="7469"/>
                    <a:pt x="15849" y="7776"/>
                    <a:pt x="16265" y="7776"/>
                  </a:cubicBezTo>
                  <a:cubicBezTo>
                    <a:pt x="16492" y="7776"/>
                    <a:pt x="16689" y="7686"/>
                    <a:pt x="16830" y="7542"/>
                  </a:cubicBezTo>
                  <a:lnTo>
                    <a:pt x="19175" y="9796"/>
                  </a:lnTo>
                  <a:cubicBezTo>
                    <a:pt x="19175" y="9796"/>
                    <a:pt x="17894" y="9796"/>
                    <a:pt x="17894" y="9796"/>
                  </a:cubicBezTo>
                  <a:close/>
                  <a:moveTo>
                    <a:pt x="17644" y="20236"/>
                  </a:moveTo>
                  <a:lnTo>
                    <a:pt x="13396" y="20236"/>
                  </a:lnTo>
                  <a:lnTo>
                    <a:pt x="13396" y="15059"/>
                  </a:lnTo>
                  <a:cubicBezTo>
                    <a:pt x="13396" y="14932"/>
                    <a:pt x="13283" y="14830"/>
                    <a:pt x="13143" y="14830"/>
                  </a:cubicBezTo>
                  <a:lnTo>
                    <a:pt x="8295" y="14830"/>
                  </a:lnTo>
                  <a:cubicBezTo>
                    <a:pt x="8155" y="14830"/>
                    <a:pt x="8043" y="14932"/>
                    <a:pt x="8043" y="15059"/>
                  </a:cubicBezTo>
                  <a:lnTo>
                    <a:pt x="8043" y="20236"/>
                  </a:lnTo>
                  <a:lnTo>
                    <a:pt x="3796" y="20236"/>
                  </a:lnTo>
                  <a:lnTo>
                    <a:pt x="3796" y="11163"/>
                  </a:lnTo>
                  <a:lnTo>
                    <a:pt x="17644" y="11163"/>
                  </a:lnTo>
                  <a:cubicBezTo>
                    <a:pt x="17644" y="11163"/>
                    <a:pt x="17644" y="20236"/>
                    <a:pt x="17644" y="20236"/>
                  </a:cubicBezTo>
                  <a:close/>
                  <a:moveTo>
                    <a:pt x="12893" y="20236"/>
                  </a:moveTo>
                  <a:lnTo>
                    <a:pt x="8546" y="20236"/>
                  </a:lnTo>
                  <a:lnTo>
                    <a:pt x="8546" y="15284"/>
                  </a:lnTo>
                  <a:lnTo>
                    <a:pt x="12893" y="15284"/>
                  </a:lnTo>
                  <a:cubicBezTo>
                    <a:pt x="12893" y="15284"/>
                    <a:pt x="12893" y="20236"/>
                    <a:pt x="12893" y="20236"/>
                  </a:cubicBezTo>
                  <a:close/>
                  <a:moveTo>
                    <a:pt x="15765" y="0"/>
                  </a:moveTo>
                  <a:lnTo>
                    <a:pt x="13133" y="0"/>
                  </a:lnTo>
                  <a:cubicBezTo>
                    <a:pt x="12552" y="0"/>
                    <a:pt x="12067" y="357"/>
                    <a:pt x="11924" y="842"/>
                  </a:cubicBezTo>
                  <a:lnTo>
                    <a:pt x="11613" y="544"/>
                  </a:lnTo>
                  <a:cubicBezTo>
                    <a:pt x="11147" y="98"/>
                    <a:pt x="10289" y="98"/>
                    <a:pt x="9827" y="544"/>
                  </a:cubicBezTo>
                  <a:lnTo>
                    <a:pt x="313" y="9680"/>
                  </a:lnTo>
                  <a:cubicBezTo>
                    <a:pt x="9" y="9972"/>
                    <a:pt x="-80" y="10333"/>
                    <a:pt x="73" y="10655"/>
                  </a:cubicBezTo>
                  <a:cubicBezTo>
                    <a:pt x="222" y="10973"/>
                    <a:pt x="578" y="11163"/>
                    <a:pt x="1018" y="11163"/>
                  </a:cubicBezTo>
                  <a:lnTo>
                    <a:pt x="2286" y="11163"/>
                  </a:lnTo>
                  <a:lnTo>
                    <a:pt x="2286" y="20464"/>
                  </a:lnTo>
                  <a:cubicBezTo>
                    <a:pt x="2286" y="21088"/>
                    <a:pt x="2851" y="21600"/>
                    <a:pt x="3544" y="21600"/>
                  </a:cubicBezTo>
                  <a:lnTo>
                    <a:pt x="17894" y="21600"/>
                  </a:lnTo>
                  <a:cubicBezTo>
                    <a:pt x="18587" y="21600"/>
                    <a:pt x="19153" y="21088"/>
                    <a:pt x="19153" y="20464"/>
                  </a:cubicBezTo>
                  <a:lnTo>
                    <a:pt x="19153" y="11163"/>
                  </a:lnTo>
                  <a:lnTo>
                    <a:pt x="20419" y="11163"/>
                  </a:lnTo>
                  <a:cubicBezTo>
                    <a:pt x="20862" y="11163"/>
                    <a:pt x="21217" y="10973"/>
                    <a:pt x="21367" y="10655"/>
                  </a:cubicBezTo>
                  <a:cubicBezTo>
                    <a:pt x="21520" y="10333"/>
                    <a:pt x="21429" y="9972"/>
                    <a:pt x="21127" y="9680"/>
                  </a:cubicBezTo>
                  <a:lnTo>
                    <a:pt x="17021" y="5737"/>
                  </a:lnTo>
                  <a:lnTo>
                    <a:pt x="17021" y="1138"/>
                  </a:lnTo>
                  <a:cubicBezTo>
                    <a:pt x="17021" y="511"/>
                    <a:pt x="16457" y="0"/>
                    <a:pt x="15765" y="0"/>
                  </a:cubicBezTo>
                  <a:cubicBezTo>
                    <a:pt x="15765" y="0"/>
                    <a:pt x="15765" y="0"/>
                    <a:pt x="15765"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grpSp>
        <p:nvGrpSpPr>
          <p:cNvPr id="246" name="Google Shape;246;p20"/>
          <p:cNvGrpSpPr/>
          <p:nvPr/>
        </p:nvGrpSpPr>
        <p:grpSpPr>
          <a:xfrm>
            <a:off x="1753308" y="4085931"/>
            <a:ext cx="569250" cy="569250"/>
            <a:chOff x="0" y="0"/>
            <a:chExt cx="1138500" cy="1138500"/>
          </a:xfrm>
        </p:grpSpPr>
        <p:sp>
          <p:nvSpPr>
            <p:cNvPr id="247" name="Google Shape;247;p20"/>
            <p:cNvSpPr/>
            <p:nvPr/>
          </p:nvSpPr>
          <p:spPr>
            <a:xfrm>
              <a:off x="0" y="0"/>
              <a:ext cx="1138500" cy="1138500"/>
            </a:xfrm>
            <a:prstGeom prst="roundRect">
              <a:avLst>
                <a:gd fmla="val 50000" name="adj"/>
              </a:avLst>
            </a:prstGeom>
            <a:noFill/>
            <a:ln cap="flat" cmpd="sng" w="635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48" name="Google Shape;248;p20"/>
            <p:cNvSpPr/>
            <p:nvPr/>
          </p:nvSpPr>
          <p:spPr>
            <a:xfrm>
              <a:off x="420406" y="175965"/>
              <a:ext cx="390690" cy="769824"/>
            </a:xfrm>
            <a:custGeom>
              <a:rect b="b" l="l" r="r" t="t"/>
              <a:pathLst>
                <a:path extrusionOk="0" h="21600" w="21600">
                  <a:moveTo>
                    <a:pt x="7416" y="0"/>
                  </a:moveTo>
                  <a:cubicBezTo>
                    <a:pt x="4334" y="0"/>
                    <a:pt x="1832" y="1272"/>
                    <a:pt x="1832" y="2836"/>
                  </a:cubicBezTo>
                  <a:cubicBezTo>
                    <a:pt x="1832" y="3751"/>
                    <a:pt x="2687" y="4563"/>
                    <a:pt x="4016" y="5082"/>
                  </a:cubicBezTo>
                  <a:lnTo>
                    <a:pt x="0" y="5082"/>
                  </a:lnTo>
                  <a:lnTo>
                    <a:pt x="0" y="14473"/>
                  </a:lnTo>
                  <a:lnTo>
                    <a:pt x="3170" y="14473"/>
                  </a:lnTo>
                  <a:lnTo>
                    <a:pt x="3170" y="21290"/>
                  </a:lnTo>
                  <a:lnTo>
                    <a:pt x="11540" y="21290"/>
                  </a:lnTo>
                  <a:lnTo>
                    <a:pt x="11540" y="14473"/>
                  </a:lnTo>
                  <a:lnTo>
                    <a:pt x="14837" y="14473"/>
                  </a:lnTo>
                  <a:lnTo>
                    <a:pt x="14837" y="5082"/>
                  </a:lnTo>
                  <a:lnTo>
                    <a:pt x="10821" y="5082"/>
                  </a:lnTo>
                  <a:cubicBezTo>
                    <a:pt x="12148" y="4563"/>
                    <a:pt x="13010" y="3751"/>
                    <a:pt x="13010" y="2836"/>
                  </a:cubicBezTo>
                  <a:cubicBezTo>
                    <a:pt x="13010" y="1272"/>
                    <a:pt x="10499" y="0"/>
                    <a:pt x="7416" y="0"/>
                  </a:cubicBezTo>
                  <a:close/>
                  <a:moveTo>
                    <a:pt x="7458" y="601"/>
                  </a:moveTo>
                  <a:cubicBezTo>
                    <a:pt x="9900" y="601"/>
                    <a:pt x="11883" y="1609"/>
                    <a:pt x="11883" y="2848"/>
                  </a:cubicBezTo>
                  <a:cubicBezTo>
                    <a:pt x="11883" y="4086"/>
                    <a:pt x="9900" y="5091"/>
                    <a:pt x="7458" y="5091"/>
                  </a:cubicBezTo>
                  <a:cubicBezTo>
                    <a:pt x="5017" y="5091"/>
                    <a:pt x="3034" y="4086"/>
                    <a:pt x="3034" y="2848"/>
                  </a:cubicBezTo>
                  <a:cubicBezTo>
                    <a:pt x="3034" y="1609"/>
                    <a:pt x="5017" y="601"/>
                    <a:pt x="7458" y="601"/>
                  </a:cubicBezTo>
                  <a:close/>
                  <a:moveTo>
                    <a:pt x="1184" y="5682"/>
                  </a:moveTo>
                  <a:cubicBezTo>
                    <a:pt x="1184" y="5682"/>
                    <a:pt x="13695" y="5682"/>
                    <a:pt x="13695" y="5682"/>
                  </a:cubicBezTo>
                  <a:lnTo>
                    <a:pt x="13695" y="13892"/>
                  </a:lnTo>
                  <a:lnTo>
                    <a:pt x="10398" y="13892"/>
                  </a:lnTo>
                  <a:lnTo>
                    <a:pt x="10398" y="20709"/>
                  </a:lnTo>
                  <a:lnTo>
                    <a:pt x="4354" y="20709"/>
                  </a:lnTo>
                  <a:lnTo>
                    <a:pt x="4354" y="13892"/>
                  </a:lnTo>
                  <a:lnTo>
                    <a:pt x="1184" y="13892"/>
                  </a:lnTo>
                  <a:lnTo>
                    <a:pt x="1184" y="5682"/>
                  </a:lnTo>
                  <a:close/>
                  <a:moveTo>
                    <a:pt x="6824" y="7942"/>
                  </a:moveTo>
                  <a:lnTo>
                    <a:pt x="6824" y="8733"/>
                  </a:lnTo>
                  <a:lnTo>
                    <a:pt x="7989" y="8733"/>
                  </a:lnTo>
                  <a:cubicBezTo>
                    <a:pt x="7989" y="8733"/>
                    <a:pt x="7989" y="7942"/>
                    <a:pt x="7989" y="7942"/>
                  </a:cubicBezTo>
                  <a:lnTo>
                    <a:pt x="6824" y="7942"/>
                  </a:lnTo>
                  <a:close/>
                  <a:moveTo>
                    <a:pt x="6824" y="8974"/>
                  </a:moveTo>
                  <a:lnTo>
                    <a:pt x="6824" y="13350"/>
                  </a:lnTo>
                  <a:lnTo>
                    <a:pt x="7989" y="13350"/>
                  </a:lnTo>
                  <a:cubicBezTo>
                    <a:pt x="7989" y="13350"/>
                    <a:pt x="7989" y="8974"/>
                    <a:pt x="7989" y="8974"/>
                  </a:cubicBezTo>
                  <a:lnTo>
                    <a:pt x="6824" y="8974"/>
                  </a:lnTo>
                  <a:close/>
                  <a:moveTo>
                    <a:pt x="17894" y="13884"/>
                  </a:moveTo>
                  <a:lnTo>
                    <a:pt x="17894" y="15217"/>
                  </a:lnTo>
                  <a:lnTo>
                    <a:pt x="15344" y="15217"/>
                  </a:lnTo>
                  <a:lnTo>
                    <a:pt x="15344" y="21600"/>
                  </a:lnTo>
                  <a:lnTo>
                    <a:pt x="21600" y="21600"/>
                  </a:lnTo>
                  <a:lnTo>
                    <a:pt x="21600" y="15217"/>
                  </a:lnTo>
                  <a:cubicBezTo>
                    <a:pt x="21600" y="15217"/>
                    <a:pt x="19054" y="15217"/>
                    <a:pt x="19054" y="15217"/>
                  </a:cubicBezTo>
                  <a:lnTo>
                    <a:pt x="19054" y="13884"/>
                  </a:lnTo>
                  <a:lnTo>
                    <a:pt x="17894" y="13884"/>
                  </a:lnTo>
                  <a:close/>
                  <a:moveTo>
                    <a:pt x="16532" y="15808"/>
                  </a:moveTo>
                  <a:lnTo>
                    <a:pt x="20459" y="15808"/>
                  </a:lnTo>
                  <a:cubicBezTo>
                    <a:pt x="20459" y="15808"/>
                    <a:pt x="20459" y="21011"/>
                    <a:pt x="20459" y="21011"/>
                  </a:cubicBezTo>
                  <a:lnTo>
                    <a:pt x="16532" y="21011"/>
                  </a:lnTo>
                  <a:lnTo>
                    <a:pt x="16532" y="15808"/>
                  </a:lnTo>
                  <a:close/>
                </a:path>
              </a:pathLst>
            </a:custGeom>
            <a:solidFill>
              <a:schemeClr val="accent3"/>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grpSp>
        <p:nvGrpSpPr>
          <p:cNvPr id="249" name="Google Shape;249;p20"/>
          <p:cNvGrpSpPr/>
          <p:nvPr/>
        </p:nvGrpSpPr>
        <p:grpSpPr>
          <a:xfrm>
            <a:off x="8068115" y="4019322"/>
            <a:ext cx="569250" cy="569250"/>
            <a:chOff x="0" y="0"/>
            <a:chExt cx="1138500" cy="1138500"/>
          </a:xfrm>
        </p:grpSpPr>
        <p:sp>
          <p:nvSpPr>
            <p:cNvPr id="250" name="Google Shape;250;p20"/>
            <p:cNvSpPr/>
            <p:nvPr/>
          </p:nvSpPr>
          <p:spPr>
            <a:xfrm>
              <a:off x="0" y="0"/>
              <a:ext cx="1138500" cy="1138500"/>
            </a:xfrm>
            <a:prstGeom prst="roundRect">
              <a:avLst>
                <a:gd fmla="val 50000" name="adj"/>
              </a:avLst>
            </a:prstGeom>
            <a:noFill/>
            <a:ln cap="flat" cmpd="sng" w="635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51" name="Google Shape;251;p20"/>
            <p:cNvSpPr/>
            <p:nvPr/>
          </p:nvSpPr>
          <p:spPr>
            <a:xfrm>
              <a:off x="249965" y="215798"/>
              <a:ext cx="638713" cy="610251"/>
            </a:xfrm>
            <a:custGeom>
              <a:rect b="b" l="l" r="r" t="t"/>
              <a:pathLst>
                <a:path extrusionOk="0" h="21598" w="21367">
                  <a:moveTo>
                    <a:pt x="10854" y="0"/>
                  </a:moveTo>
                  <a:cubicBezTo>
                    <a:pt x="10577" y="-2"/>
                    <a:pt x="10292" y="93"/>
                    <a:pt x="10070" y="302"/>
                  </a:cubicBezTo>
                  <a:lnTo>
                    <a:pt x="397" y="9315"/>
                  </a:lnTo>
                  <a:cubicBezTo>
                    <a:pt x="-10" y="9697"/>
                    <a:pt x="-120" y="10316"/>
                    <a:pt x="140" y="10822"/>
                  </a:cubicBezTo>
                  <a:cubicBezTo>
                    <a:pt x="417" y="11358"/>
                    <a:pt x="1066" y="11982"/>
                    <a:pt x="1992" y="11982"/>
                  </a:cubicBezTo>
                  <a:cubicBezTo>
                    <a:pt x="2193" y="11982"/>
                    <a:pt x="2392" y="11967"/>
                    <a:pt x="2591" y="11907"/>
                  </a:cubicBezTo>
                  <a:lnTo>
                    <a:pt x="2591" y="19910"/>
                  </a:lnTo>
                  <a:cubicBezTo>
                    <a:pt x="2591" y="20120"/>
                    <a:pt x="2631" y="20670"/>
                    <a:pt x="3032" y="21116"/>
                  </a:cubicBezTo>
                  <a:cubicBezTo>
                    <a:pt x="3321" y="21433"/>
                    <a:pt x="3721" y="21598"/>
                    <a:pt x="4158" y="21598"/>
                  </a:cubicBezTo>
                  <a:cubicBezTo>
                    <a:pt x="4675" y="21598"/>
                    <a:pt x="8959" y="21598"/>
                    <a:pt x="8959" y="21598"/>
                  </a:cubicBezTo>
                  <a:lnTo>
                    <a:pt x="12207" y="21583"/>
                  </a:lnTo>
                  <a:lnTo>
                    <a:pt x="16894" y="21583"/>
                  </a:lnTo>
                  <a:cubicBezTo>
                    <a:pt x="17364" y="21583"/>
                    <a:pt x="17799" y="21392"/>
                    <a:pt x="18105" y="21055"/>
                  </a:cubicBezTo>
                  <a:cubicBezTo>
                    <a:pt x="18532" y="20579"/>
                    <a:pt x="18566" y="19997"/>
                    <a:pt x="18561" y="19774"/>
                  </a:cubicBezTo>
                  <a:lnTo>
                    <a:pt x="18561" y="11801"/>
                  </a:lnTo>
                  <a:cubicBezTo>
                    <a:pt x="18825" y="11890"/>
                    <a:pt x="19077" y="11937"/>
                    <a:pt x="19330" y="11937"/>
                  </a:cubicBezTo>
                  <a:cubicBezTo>
                    <a:pt x="20307" y="11937"/>
                    <a:pt x="20972" y="11303"/>
                    <a:pt x="21239" y="10762"/>
                  </a:cubicBezTo>
                  <a:cubicBezTo>
                    <a:pt x="21480" y="10263"/>
                    <a:pt x="21372" y="9663"/>
                    <a:pt x="20983" y="9285"/>
                  </a:cubicBezTo>
                  <a:lnTo>
                    <a:pt x="11623" y="317"/>
                  </a:lnTo>
                  <a:cubicBezTo>
                    <a:pt x="11404" y="109"/>
                    <a:pt x="11131" y="3"/>
                    <a:pt x="10854" y="0"/>
                  </a:cubicBezTo>
                  <a:close/>
                  <a:moveTo>
                    <a:pt x="16082" y="9164"/>
                  </a:moveTo>
                  <a:cubicBezTo>
                    <a:pt x="16082" y="9164"/>
                    <a:pt x="16129" y="16038"/>
                    <a:pt x="13803" y="18493"/>
                  </a:cubicBezTo>
                  <a:cubicBezTo>
                    <a:pt x="11651" y="20772"/>
                    <a:pt x="9355" y="19659"/>
                    <a:pt x="7976" y="18373"/>
                  </a:cubicBezTo>
                  <a:cubicBezTo>
                    <a:pt x="7333" y="19106"/>
                    <a:pt x="6893" y="19609"/>
                    <a:pt x="6893" y="19609"/>
                  </a:cubicBezTo>
                  <a:lnTo>
                    <a:pt x="4557" y="19744"/>
                  </a:lnTo>
                  <a:cubicBezTo>
                    <a:pt x="4557" y="19744"/>
                    <a:pt x="5694" y="19000"/>
                    <a:pt x="7335" y="17694"/>
                  </a:cubicBezTo>
                  <a:cubicBezTo>
                    <a:pt x="6124" y="16229"/>
                    <a:pt x="5112" y="13819"/>
                    <a:pt x="7249" y="11560"/>
                  </a:cubicBezTo>
                  <a:cubicBezTo>
                    <a:pt x="9575" y="9098"/>
                    <a:pt x="16082" y="9164"/>
                    <a:pt x="16082" y="9164"/>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grpSp>
        <p:nvGrpSpPr>
          <p:cNvPr id="252" name="Google Shape;252;p20"/>
          <p:cNvGrpSpPr/>
          <p:nvPr/>
        </p:nvGrpSpPr>
        <p:grpSpPr>
          <a:xfrm>
            <a:off x="1753308" y="2135119"/>
            <a:ext cx="2532513" cy="809100"/>
            <a:chOff x="0" y="0"/>
            <a:chExt cx="5065025" cy="1618200"/>
          </a:xfrm>
        </p:grpSpPr>
        <p:grpSp>
          <p:nvGrpSpPr>
            <p:cNvPr id="253" name="Google Shape;253;p20"/>
            <p:cNvGrpSpPr/>
            <p:nvPr/>
          </p:nvGrpSpPr>
          <p:grpSpPr>
            <a:xfrm>
              <a:off x="0" y="268360"/>
              <a:ext cx="1138500" cy="1138500"/>
              <a:chOff x="0" y="0"/>
              <a:chExt cx="1138500" cy="1138500"/>
            </a:xfrm>
          </p:grpSpPr>
          <p:sp>
            <p:nvSpPr>
              <p:cNvPr id="254" name="Google Shape;254;p20"/>
              <p:cNvSpPr/>
              <p:nvPr/>
            </p:nvSpPr>
            <p:spPr>
              <a:xfrm>
                <a:off x="0" y="0"/>
                <a:ext cx="1138500" cy="1138500"/>
              </a:xfrm>
              <a:prstGeom prst="roundRect">
                <a:avLst>
                  <a:gd fmla="val 50000" name="adj"/>
                </a:avLst>
              </a:prstGeom>
              <a:noFill/>
              <a:ln cap="flat" cmpd="sng" w="635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55" name="Google Shape;255;p20"/>
              <p:cNvSpPr/>
              <p:nvPr/>
            </p:nvSpPr>
            <p:spPr>
              <a:xfrm>
                <a:off x="149945" y="234942"/>
                <a:ext cx="807786" cy="612576"/>
              </a:xfrm>
              <a:custGeom>
                <a:rect b="b" l="l" r="r" t="t"/>
                <a:pathLst>
                  <a:path extrusionOk="0" h="21600" w="21600">
                    <a:moveTo>
                      <a:pt x="20360" y="0"/>
                    </a:moveTo>
                    <a:cubicBezTo>
                      <a:pt x="20176" y="0"/>
                      <a:pt x="20011" y="93"/>
                      <a:pt x="19880" y="264"/>
                    </a:cubicBezTo>
                    <a:lnTo>
                      <a:pt x="18060" y="2664"/>
                    </a:lnTo>
                    <a:cubicBezTo>
                      <a:pt x="17817" y="2984"/>
                      <a:pt x="17795" y="3482"/>
                      <a:pt x="17990" y="3837"/>
                    </a:cubicBezTo>
                    <a:lnTo>
                      <a:pt x="15970" y="6501"/>
                    </a:lnTo>
                    <a:lnTo>
                      <a:pt x="14940" y="5143"/>
                    </a:lnTo>
                    <a:cubicBezTo>
                      <a:pt x="14819" y="4983"/>
                      <a:pt x="14660" y="4892"/>
                      <a:pt x="14500" y="4892"/>
                    </a:cubicBezTo>
                    <a:cubicBezTo>
                      <a:pt x="14299" y="4892"/>
                      <a:pt x="14119" y="5026"/>
                      <a:pt x="14000" y="5262"/>
                    </a:cubicBezTo>
                    <a:lnTo>
                      <a:pt x="12500" y="8215"/>
                    </a:lnTo>
                    <a:cubicBezTo>
                      <a:pt x="12340" y="8533"/>
                      <a:pt x="12208" y="9087"/>
                      <a:pt x="12200" y="9468"/>
                    </a:cubicBezTo>
                    <a:lnTo>
                      <a:pt x="12160" y="11525"/>
                    </a:lnTo>
                    <a:cubicBezTo>
                      <a:pt x="12155" y="11768"/>
                      <a:pt x="12224" y="12001"/>
                      <a:pt x="12350" y="12171"/>
                    </a:cubicBezTo>
                    <a:cubicBezTo>
                      <a:pt x="12476" y="12343"/>
                      <a:pt x="12647" y="12435"/>
                      <a:pt x="12830" y="12435"/>
                    </a:cubicBezTo>
                    <a:lnTo>
                      <a:pt x="14420" y="12382"/>
                    </a:lnTo>
                    <a:cubicBezTo>
                      <a:pt x="14709" y="12373"/>
                      <a:pt x="15120" y="12199"/>
                      <a:pt x="15360" y="11987"/>
                    </a:cubicBezTo>
                    <a:lnTo>
                      <a:pt x="17600" y="10022"/>
                    </a:lnTo>
                    <a:cubicBezTo>
                      <a:pt x="17759" y="9882"/>
                      <a:pt x="17862" y="9664"/>
                      <a:pt x="17880" y="9429"/>
                    </a:cubicBezTo>
                    <a:cubicBezTo>
                      <a:pt x="17897" y="9193"/>
                      <a:pt x="17835" y="8960"/>
                      <a:pt x="17700" y="8782"/>
                    </a:cubicBezTo>
                    <a:lnTo>
                      <a:pt x="16670" y="7424"/>
                    </a:lnTo>
                    <a:lnTo>
                      <a:pt x="18680" y="4760"/>
                    </a:lnTo>
                    <a:cubicBezTo>
                      <a:pt x="18798" y="4871"/>
                      <a:pt x="18942" y="4932"/>
                      <a:pt x="19090" y="4932"/>
                    </a:cubicBezTo>
                    <a:cubicBezTo>
                      <a:pt x="19274" y="4932"/>
                      <a:pt x="19450" y="4839"/>
                      <a:pt x="19580" y="4668"/>
                    </a:cubicBezTo>
                    <a:lnTo>
                      <a:pt x="21400" y="2268"/>
                    </a:lnTo>
                    <a:cubicBezTo>
                      <a:pt x="21529" y="2096"/>
                      <a:pt x="21600" y="1867"/>
                      <a:pt x="21600" y="1622"/>
                    </a:cubicBezTo>
                    <a:cubicBezTo>
                      <a:pt x="21600" y="1378"/>
                      <a:pt x="21529" y="1148"/>
                      <a:pt x="21400" y="976"/>
                    </a:cubicBezTo>
                    <a:lnTo>
                      <a:pt x="20850" y="264"/>
                    </a:lnTo>
                    <a:cubicBezTo>
                      <a:pt x="20720" y="93"/>
                      <a:pt x="20545" y="0"/>
                      <a:pt x="20360" y="0"/>
                    </a:cubicBezTo>
                    <a:close/>
                    <a:moveTo>
                      <a:pt x="15820" y="7622"/>
                    </a:moveTo>
                    <a:cubicBezTo>
                      <a:pt x="16107" y="7764"/>
                      <a:pt x="16146" y="8271"/>
                      <a:pt x="16260" y="8611"/>
                    </a:cubicBezTo>
                    <a:cubicBezTo>
                      <a:pt x="16375" y="8951"/>
                      <a:pt x="16642" y="9329"/>
                      <a:pt x="16530" y="9705"/>
                    </a:cubicBezTo>
                    <a:cubicBezTo>
                      <a:pt x="16434" y="10026"/>
                      <a:pt x="16019" y="10128"/>
                      <a:pt x="15790" y="10404"/>
                    </a:cubicBezTo>
                    <a:cubicBezTo>
                      <a:pt x="15592" y="10645"/>
                      <a:pt x="15517" y="11178"/>
                      <a:pt x="15240" y="11341"/>
                    </a:cubicBezTo>
                    <a:cubicBezTo>
                      <a:pt x="14964" y="11503"/>
                      <a:pt x="14607" y="11215"/>
                      <a:pt x="14340" y="11248"/>
                    </a:cubicBezTo>
                    <a:cubicBezTo>
                      <a:pt x="14030" y="11286"/>
                      <a:pt x="13696" y="11620"/>
                      <a:pt x="13450" y="11499"/>
                    </a:cubicBezTo>
                    <a:cubicBezTo>
                      <a:pt x="13163" y="11355"/>
                      <a:pt x="13135" y="10850"/>
                      <a:pt x="13020" y="10510"/>
                    </a:cubicBezTo>
                    <a:cubicBezTo>
                      <a:pt x="12905" y="10170"/>
                      <a:pt x="12638" y="9791"/>
                      <a:pt x="12750" y="9415"/>
                    </a:cubicBezTo>
                    <a:cubicBezTo>
                      <a:pt x="12845" y="9094"/>
                      <a:pt x="13252" y="8994"/>
                      <a:pt x="13480" y="8716"/>
                    </a:cubicBezTo>
                    <a:cubicBezTo>
                      <a:pt x="13678" y="8477"/>
                      <a:pt x="13763" y="7942"/>
                      <a:pt x="14040" y="7780"/>
                    </a:cubicBezTo>
                    <a:cubicBezTo>
                      <a:pt x="14317" y="7618"/>
                      <a:pt x="14672" y="7892"/>
                      <a:pt x="14940" y="7859"/>
                    </a:cubicBezTo>
                    <a:cubicBezTo>
                      <a:pt x="15249" y="7822"/>
                      <a:pt x="15576" y="7501"/>
                      <a:pt x="15820" y="7622"/>
                    </a:cubicBezTo>
                    <a:close/>
                    <a:moveTo>
                      <a:pt x="740" y="8862"/>
                    </a:moveTo>
                    <a:cubicBezTo>
                      <a:pt x="331" y="8862"/>
                      <a:pt x="0" y="9298"/>
                      <a:pt x="0" y="9837"/>
                    </a:cubicBezTo>
                    <a:lnTo>
                      <a:pt x="0" y="11631"/>
                    </a:lnTo>
                    <a:cubicBezTo>
                      <a:pt x="0" y="12168"/>
                      <a:pt x="331" y="12607"/>
                      <a:pt x="740" y="12607"/>
                    </a:cubicBezTo>
                    <a:lnTo>
                      <a:pt x="4010" y="12607"/>
                    </a:lnTo>
                    <a:cubicBezTo>
                      <a:pt x="4417" y="12607"/>
                      <a:pt x="4750" y="12168"/>
                      <a:pt x="4750" y="11631"/>
                    </a:cubicBezTo>
                    <a:lnTo>
                      <a:pt x="4750" y="9837"/>
                    </a:lnTo>
                    <a:cubicBezTo>
                      <a:pt x="4750" y="9298"/>
                      <a:pt x="4417" y="8862"/>
                      <a:pt x="4010" y="8862"/>
                    </a:cubicBezTo>
                    <a:lnTo>
                      <a:pt x="740" y="8862"/>
                    </a:lnTo>
                    <a:close/>
                    <a:moveTo>
                      <a:pt x="6220" y="8862"/>
                    </a:moveTo>
                    <a:cubicBezTo>
                      <a:pt x="5812" y="8862"/>
                      <a:pt x="5480" y="9298"/>
                      <a:pt x="5480" y="9837"/>
                    </a:cubicBezTo>
                    <a:lnTo>
                      <a:pt x="5480" y="11631"/>
                    </a:lnTo>
                    <a:cubicBezTo>
                      <a:pt x="5480" y="12168"/>
                      <a:pt x="5812" y="12607"/>
                      <a:pt x="6220" y="12607"/>
                    </a:cubicBezTo>
                    <a:lnTo>
                      <a:pt x="9490" y="12607"/>
                    </a:lnTo>
                    <a:cubicBezTo>
                      <a:pt x="9898" y="12607"/>
                      <a:pt x="10230" y="12168"/>
                      <a:pt x="10230" y="11631"/>
                    </a:cubicBezTo>
                    <a:lnTo>
                      <a:pt x="10230" y="9837"/>
                    </a:lnTo>
                    <a:cubicBezTo>
                      <a:pt x="10230" y="9298"/>
                      <a:pt x="9898" y="8862"/>
                      <a:pt x="9490" y="8862"/>
                    </a:cubicBezTo>
                    <a:lnTo>
                      <a:pt x="6220" y="8862"/>
                    </a:lnTo>
                    <a:close/>
                    <a:moveTo>
                      <a:pt x="3480" y="13358"/>
                    </a:moveTo>
                    <a:cubicBezTo>
                      <a:pt x="3071" y="13358"/>
                      <a:pt x="2740" y="13796"/>
                      <a:pt x="2740" y="14334"/>
                    </a:cubicBezTo>
                    <a:lnTo>
                      <a:pt x="2740" y="16127"/>
                    </a:lnTo>
                    <a:cubicBezTo>
                      <a:pt x="2740" y="16666"/>
                      <a:pt x="3071" y="17103"/>
                      <a:pt x="3480" y="17103"/>
                    </a:cubicBezTo>
                    <a:lnTo>
                      <a:pt x="6750" y="17103"/>
                    </a:lnTo>
                    <a:cubicBezTo>
                      <a:pt x="7158" y="17103"/>
                      <a:pt x="7490" y="16666"/>
                      <a:pt x="7490" y="16127"/>
                    </a:cubicBezTo>
                    <a:lnTo>
                      <a:pt x="7490" y="14334"/>
                    </a:lnTo>
                    <a:cubicBezTo>
                      <a:pt x="7490" y="13796"/>
                      <a:pt x="7158" y="13358"/>
                      <a:pt x="6750" y="13358"/>
                    </a:cubicBezTo>
                    <a:cubicBezTo>
                      <a:pt x="6750" y="13358"/>
                      <a:pt x="3480" y="13358"/>
                      <a:pt x="3480" y="13358"/>
                    </a:cubicBezTo>
                    <a:close/>
                    <a:moveTo>
                      <a:pt x="8960" y="13358"/>
                    </a:moveTo>
                    <a:cubicBezTo>
                      <a:pt x="8551" y="13358"/>
                      <a:pt x="8220" y="13796"/>
                      <a:pt x="8220" y="14334"/>
                    </a:cubicBezTo>
                    <a:lnTo>
                      <a:pt x="8220" y="16127"/>
                    </a:lnTo>
                    <a:cubicBezTo>
                      <a:pt x="8220" y="16666"/>
                      <a:pt x="8551" y="17103"/>
                      <a:pt x="8960" y="17103"/>
                    </a:cubicBezTo>
                    <a:lnTo>
                      <a:pt x="12230" y="17103"/>
                    </a:lnTo>
                    <a:cubicBezTo>
                      <a:pt x="12638" y="17103"/>
                      <a:pt x="12970" y="16666"/>
                      <a:pt x="12970" y="16127"/>
                    </a:cubicBezTo>
                    <a:lnTo>
                      <a:pt x="12970" y="14334"/>
                    </a:lnTo>
                    <a:cubicBezTo>
                      <a:pt x="12970" y="13796"/>
                      <a:pt x="12638" y="13358"/>
                      <a:pt x="12230" y="13358"/>
                    </a:cubicBezTo>
                    <a:lnTo>
                      <a:pt x="8960" y="13358"/>
                    </a:lnTo>
                    <a:close/>
                    <a:moveTo>
                      <a:pt x="740" y="17855"/>
                    </a:moveTo>
                    <a:cubicBezTo>
                      <a:pt x="331" y="17855"/>
                      <a:pt x="0" y="18293"/>
                      <a:pt x="0" y="18831"/>
                    </a:cubicBezTo>
                    <a:lnTo>
                      <a:pt x="0" y="20624"/>
                    </a:lnTo>
                    <a:cubicBezTo>
                      <a:pt x="0" y="21162"/>
                      <a:pt x="331" y="21600"/>
                      <a:pt x="740" y="21600"/>
                    </a:cubicBezTo>
                    <a:lnTo>
                      <a:pt x="4010" y="21600"/>
                    </a:lnTo>
                    <a:cubicBezTo>
                      <a:pt x="4417" y="21600"/>
                      <a:pt x="4750" y="21162"/>
                      <a:pt x="4750" y="20624"/>
                    </a:cubicBezTo>
                    <a:lnTo>
                      <a:pt x="4750" y="18831"/>
                    </a:lnTo>
                    <a:cubicBezTo>
                      <a:pt x="4750" y="18293"/>
                      <a:pt x="4417" y="17855"/>
                      <a:pt x="4010" y="17855"/>
                    </a:cubicBezTo>
                    <a:lnTo>
                      <a:pt x="740" y="17855"/>
                    </a:lnTo>
                    <a:close/>
                    <a:moveTo>
                      <a:pt x="6220" y="17855"/>
                    </a:moveTo>
                    <a:cubicBezTo>
                      <a:pt x="5812" y="17855"/>
                      <a:pt x="5480" y="18293"/>
                      <a:pt x="5480" y="18831"/>
                    </a:cubicBezTo>
                    <a:lnTo>
                      <a:pt x="5480" y="20624"/>
                    </a:lnTo>
                    <a:cubicBezTo>
                      <a:pt x="5480" y="21162"/>
                      <a:pt x="5812" y="21600"/>
                      <a:pt x="6220" y="21600"/>
                    </a:cubicBezTo>
                    <a:lnTo>
                      <a:pt x="9490" y="21600"/>
                    </a:lnTo>
                    <a:cubicBezTo>
                      <a:pt x="9898" y="21600"/>
                      <a:pt x="10230" y="21162"/>
                      <a:pt x="10230" y="20624"/>
                    </a:cubicBezTo>
                    <a:lnTo>
                      <a:pt x="10230" y="18831"/>
                    </a:lnTo>
                    <a:cubicBezTo>
                      <a:pt x="10230" y="18293"/>
                      <a:pt x="9898" y="17855"/>
                      <a:pt x="9490" y="17855"/>
                    </a:cubicBezTo>
                    <a:lnTo>
                      <a:pt x="6220" y="17855"/>
                    </a:lnTo>
                    <a:close/>
                    <a:moveTo>
                      <a:pt x="11700" y="17855"/>
                    </a:moveTo>
                    <a:cubicBezTo>
                      <a:pt x="11292" y="17855"/>
                      <a:pt x="10960" y="18293"/>
                      <a:pt x="10960" y="18831"/>
                    </a:cubicBezTo>
                    <a:lnTo>
                      <a:pt x="10960" y="20624"/>
                    </a:lnTo>
                    <a:cubicBezTo>
                      <a:pt x="10960" y="21162"/>
                      <a:pt x="11292" y="21600"/>
                      <a:pt x="11700" y="21600"/>
                    </a:cubicBezTo>
                    <a:lnTo>
                      <a:pt x="14970" y="21600"/>
                    </a:lnTo>
                    <a:cubicBezTo>
                      <a:pt x="15377" y="21600"/>
                      <a:pt x="15710" y="21162"/>
                      <a:pt x="15710" y="20624"/>
                    </a:cubicBezTo>
                    <a:lnTo>
                      <a:pt x="15710" y="18831"/>
                    </a:lnTo>
                    <a:cubicBezTo>
                      <a:pt x="15710" y="18293"/>
                      <a:pt x="15377" y="17855"/>
                      <a:pt x="14970" y="17855"/>
                    </a:cubicBezTo>
                    <a:lnTo>
                      <a:pt x="11700" y="17855"/>
                    </a:lnTo>
                    <a:close/>
                  </a:path>
                </a:pathLst>
              </a:custGeom>
              <a:solidFill>
                <a:schemeClr val="accent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56" name="Google Shape;256;p20"/>
            <p:cNvSpPr/>
            <p:nvPr/>
          </p:nvSpPr>
          <p:spPr>
            <a:xfrm>
              <a:off x="2012525" y="0"/>
              <a:ext cx="3052500" cy="1618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300">
                  <a:solidFill>
                    <a:schemeClr val="accent2"/>
                  </a:solidFill>
                  <a:latin typeface="Montserrat"/>
                  <a:ea typeface="Montserrat"/>
                  <a:cs typeface="Montserrat"/>
                  <a:sym typeface="Montserrat"/>
                </a:rPr>
                <a:t>Education</a:t>
              </a:r>
              <a:endParaRPr/>
            </a:p>
            <a:p>
              <a:pPr indent="0" lvl="0" marL="0" marR="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Grouped by &lt; high school, high school, some college, bachelor’s, grad degree in %</a:t>
              </a:r>
              <a:endParaRPr/>
            </a:p>
          </p:txBody>
        </p:sp>
      </p:grpSp>
      <p:sp>
        <p:nvSpPr>
          <p:cNvPr id="257" name="Google Shape;257;p20"/>
          <p:cNvSpPr/>
          <p:nvPr/>
        </p:nvSpPr>
        <p:spPr>
          <a:xfrm>
            <a:off x="2676446" y="3923846"/>
            <a:ext cx="1526400" cy="89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1300">
                <a:solidFill>
                  <a:schemeClr val="accent3"/>
                </a:solidFill>
                <a:latin typeface="Montserrat"/>
                <a:ea typeface="Montserrat"/>
                <a:cs typeface="Montserrat"/>
                <a:sym typeface="Montserrat"/>
              </a:rPr>
              <a:t>Occupied/Vacant Units</a:t>
            </a:r>
            <a:endParaRPr/>
          </a:p>
          <a:p>
            <a:pPr indent="0" lvl="0" marL="0" marR="0" rtl="0" algn="l">
              <a:lnSpc>
                <a:spcPct val="100000"/>
              </a:lnSpc>
              <a:spcBef>
                <a:spcPts val="250"/>
              </a:spcBef>
              <a:spcAft>
                <a:spcPts val="0"/>
              </a:spcAft>
              <a:buNone/>
            </a:pPr>
            <a:r>
              <a:rPr lang="en-US" sz="1000">
                <a:solidFill>
                  <a:srgbClr val="8F9499"/>
                </a:solidFill>
                <a:latin typeface="Montserrat"/>
                <a:ea typeface="Montserrat"/>
                <a:cs typeface="Montserrat"/>
                <a:sym typeface="Montserrat"/>
              </a:rPr>
              <a:t>% Occupied Units</a:t>
            </a:r>
            <a:endParaRPr/>
          </a:p>
        </p:txBody>
      </p:sp>
      <p:grpSp>
        <p:nvGrpSpPr>
          <p:cNvPr id="258" name="Google Shape;258;p20"/>
          <p:cNvGrpSpPr/>
          <p:nvPr/>
        </p:nvGrpSpPr>
        <p:grpSpPr>
          <a:xfrm>
            <a:off x="4999524" y="2135125"/>
            <a:ext cx="2650227" cy="833850"/>
            <a:chOff x="0" y="12"/>
            <a:chExt cx="5300455" cy="1667700"/>
          </a:xfrm>
        </p:grpSpPr>
        <p:grpSp>
          <p:nvGrpSpPr>
            <p:cNvPr id="259" name="Google Shape;259;p20"/>
            <p:cNvGrpSpPr/>
            <p:nvPr/>
          </p:nvGrpSpPr>
          <p:grpSpPr>
            <a:xfrm>
              <a:off x="0" y="260620"/>
              <a:ext cx="1138500" cy="1138500"/>
              <a:chOff x="0" y="0"/>
              <a:chExt cx="1138500" cy="1138500"/>
            </a:xfrm>
          </p:grpSpPr>
          <p:sp>
            <p:nvSpPr>
              <p:cNvPr id="260" name="Google Shape;260;p20"/>
              <p:cNvSpPr/>
              <p:nvPr/>
            </p:nvSpPr>
            <p:spPr>
              <a:xfrm>
                <a:off x="0" y="0"/>
                <a:ext cx="1138500" cy="1138500"/>
              </a:xfrm>
              <a:prstGeom prst="roundRect">
                <a:avLst>
                  <a:gd fmla="val 50000" name="adj"/>
                </a:avLst>
              </a:prstGeom>
              <a:noFill/>
              <a:ln cap="flat" cmpd="sng" w="635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61" name="Google Shape;261;p20"/>
              <p:cNvSpPr/>
              <p:nvPr/>
            </p:nvSpPr>
            <p:spPr>
              <a:xfrm>
                <a:off x="259153" y="222703"/>
                <a:ext cx="651294" cy="606096"/>
              </a:xfrm>
              <a:custGeom>
                <a:rect b="b" l="l" r="r" t="t"/>
                <a:pathLst>
                  <a:path extrusionOk="0" h="21600" w="21600">
                    <a:moveTo>
                      <a:pt x="17293" y="7238"/>
                    </a:moveTo>
                    <a:cubicBezTo>
                      <a:pt x="17125" y="7086"/>
                      <a:pt x="16876" y="7097"/>
                      <a:pt x="16720" y="7263"/>
                    </a:cubicBezTo>
                    <a:lnTo>
                      <a:pt x="15834" y="8209"/>
                    </a:lnTo>
                    <a:lnTo>
                      <a:pt x="14947" y="7263"/>
                    </a:lnTo>
                    <a:cubicBezTo>
                      <a:pt x="14791" y="7097"/>
                      <a:pt x="14543" y="7086"/>
                      <a:pt x="14374" y="7238"/>
                    </a:cubicBezTo>
                    <a:lnTo>
                      <a:pt x="13738" y="7816"/>
                    </a:lnTo>
                    <a:lnTo>
                      <a:pt x="11019" y="8980"/>
                    </a:lnTo>
                    <a:cubicBezTo>
                      <a:pt x="10143" y="9355"/>
                      <a:pt x="10144" y="12687"/>
                      <a:pt x="10069" y="12993"/>
                    </a:cubicBezTo>
                    <a:lnTo>
                      <a:pt x="21600" y="12993"/>
                    </a:lnTo>
                    <a:cubicBezTo>
                      <a:pt x="21524" y="12687"/>
                      <a:pt x="21524" y="9355"/>
                      <a:pt x="20648" y="8980"/>
                    </a:cubicBezTo>
                    <a:lnTo>
                      <a:pt x="17929" y="7816"/>
                    </a:lnTo>
                    <a:cubicBezTo>
                      <a:pt x="17929" y="7816"/>
                      <a:pt x="17293" y="7238"/>
                      <a:pt x="17293" y="7238"/>
                    </a:cubicBezTo>
                    <a:close/>
                    <a:moveTo>
                      <a:pt x="15835" y="7013"/>
                    </a:moveTo>
                    <a:cubicBezTo>
                      <a:pt x="15835" y="7013"/>
                      <a:pt x="18556" y="7131"/>
                      <a:pt x="18556" y="2875"/>
                    </a:cubicBezTo>
                    <a:cubicBezTo>
                      <a:pt x="18556" y="981"/>
                      <a:pt x="17638" y="0"/>
                      <a:pt x="15835" y="0"/>
                    </a:cubicBezTo>
                    <a:cubicBezTo>
                      <a:pt x="14071" y="0"/>
                      <a:pt x="13094" y="981"/>
                      <a:pt x="13113" y="2875"/>
                    </a:cubicBezTo>
                    <a:cubicBezTo>
                      <a:pt x="13138" y="5468"/>
                      <a:pt x="14164" y="7039"/>
                      <a:pt x="15835" y="7013"/>
                    </a:cubicBezTo>
                    <a:close/>
                    <a:moveTo>
                      <a:pt x="10579" y="17587"/>
                    </a:moveTo>
                    <a:lnTo>
                      <a:pt x="7859" y="16423"/>
                    </a:lnTo>
                    <a:lnTo>
                      <a:pt x="7224" y="15846"/>
                    </a:lnTo>
                    <a:cubicBezTo>
                      <a:pt x="7056" y="15693"/>
                      <a:pt x="6807" y="15704"/>
                      <a:pt x="6651" y="15871"/>
                    </a:cubicBezTo>
                    <a:lnTo>
                      <a:pt x="5765" y="16817"/>
                    </a:lnTo>
                    <a:lnTo>
                      <a:pt x="4877" y="15871"/>
                    </a:lnTo>
                    <a:cubicBezTo>
                      <a:pt x="4721" y="15704"/>
                      <a:pt x="4474" y="15694"/>
                      <a:pt x="4305" y="15846"/>
                    </a:cubicBezTo>
                    <a:lnTo>
                      <a:pt x="3669" y="16423"/>
                    </a:lnTo>
                    <a:lnTo>
                      <a:pt x="949" y="17587"/>
                    </a:lnTo>
                    <a:cubicBezTo>
                      <a:pt x="74" y="17963"/>
                      <a:pt x="75" y="21296"/>
                      <a:pt x="0" y="21600"/>
                    </a:cubicBezTo>
                    <a:lnTo>
                      <a:pt x="11531" y="21600"/>
                    </a:lnTo>
                    <a:cubicBezTo>
                      <a:pt x="11456" y="21296"/>
                      <a:pt x="11456" y="17962"/>
                      <a:pt x="10579" y="17587"/>
                    </a:cubicBezTo>
                    <a:close/>
                    <a:moveTo>
                      <a:pt x="5766" y="15620"/>
                    </a:moveTo>
                    <a:cubicBezTo>
                      <a:pt x="5766" y="15620"/>
                      <a:pt x="8487" y="15738"/>
                      <a:pt x="8487" y="11483"/>
                    </a:cubicBezTo>
                    <a:cubicBezTo>
                      <a:pt x="8488" y="9590"/>
                      <a:pt x="7568" y="8607"/>
                      <a:pt x="5766" y="8607"/>
                    </a:cubicBezTo>
                    <a:cubicBezTo>
                      <a:pt x="4002" y="8607"/>
                      <a:pt x="3025" y="9590"/>
                      <a:pt x="3044" y="11483"/>
                    </a:cubicBezTo>
                    <a:cubicBezTo>
                      <a:pt x="3069" y="14075"/>
                      <a:pt x="4094" y="15647"/>
                      <a:pt x="5766" y="15620"/>
                    </a:cubicBezTo>
                    <a:close/>
                    <a:moveTo>
                      <a:pt x="18067" y="14165"/>
                    </a:moveTo>
                    <a:lnTo>
                      <a:pt x="17315" y="14228"/>
                    </a:lnTo>
                    <a:cubicBezTo>
                      <a:pt x="17267" y="14233"/>
                      <a:pt x="17219" y="14253"/>
                      <a:pt x="17178" y="14284"/>
                    </a:cubicBezTo>
                    <a:cubicBezTo>
                      <a:pt x="17113" y="14339"/>
                      <a:pt x="17074" y="14423"/>
                      <a:pt x="17077" y="14512"/>
                    </a:cubicBezTo>
                    <a:cubicBezTo>
                      <a:pt x="17093" y="15469"/>
                      <a:pt x="16695" y="16353"/>
                      <a:pt x="15986" y="16934"/>
                    </a:cubicBezTo>
                    <a:cubicBezTo>
                      <a:pt x="15398" y="17418"/>
                      <a:pt x="14652" y="17629"/>
                      <a:pt x="13925" y="17521"/>
                    </a:cubicBezTo>
                    <a:lnTo>
                      <a:pt x="14045" y="17333"/>
                    </a:lnTo>
                    <a:cubicBezTo>
                      <a:pt x="14097" y="17251"/>
                      <a:pt x="14104" y="17143"/>
                      <a:pt x="14066" y="17055"/>
                    </a:cubicBezTo>
                    <a:cubicBezTo>
                      <a:pt x="14025" y="16964"/>
                      <a:pt x="13943" y="16905"/>
                      <a:pt x="13849" y="16897"/>
                    </a:cubicBezTo>
                    <a:lnTo>
                      <a:pt x="11919" y="16741"/>
                    </a:lnTo>
                    <a:cubicBezTo>
                      <a:pt x="11829" y="16733"/>
                      <a:pt x="11737" y="16782"/>
                      <a:pt x="11685" y="16862"/>
                    </a:cubicBezTo>
                    <a:cubicBezTo>
                      <a:pt x="11634" y="16944"/>
                      <a:pt x="11626" y="17051"/>
                      <a:pt x="11667" y="17140"/>
                    </a:cubicBezTo>
                    <a:lnTo>
                      <a:pt x="12506" y="19015"/>
                    </a:lnTo>
                    <a:cubicBezTo>
                      <a:pt x="12546" y="19104"/>
                      <a:pt x="12628" y="19165"/>
                      <a:pt x="12721" y="19172"/>
                    </a:cubicBezTo>
                    <a:cubicBezTo>
                      <a:pt x="12812" y="19179"/>
                      <a:pt x="12903" y="19134"/>
                      <a:pt x="12954" y="19051"/>
                    </a:cubicBezTo>
                    <a:lnTo>
                      <a:pt x="13154" y="18737"/>
                    </a:lnTo>
                    <a:cubicBezTo>
                      <a:pt x="14406" y="19136"/>
                      <a:pt x="15716" y="18876"/>
                      <a:pt x="16759" y="18021"/>
                    </a:cubicBezTo>
                    <a:cubicBezTo>
                      <a:pt x="17792" y="17171"/>
                      <a:pt x="18385" y="15832"/>
                      <a:pt x="18348" y="14435"/>
                    </a:cubicBezTo>
                    <a:cubicBezTo>
                      <a:pt x="18345" y="14358"/>
                      <a:pt x="18314" y="14286"/>
                      <a:pt x="18260" y="14236"/>
                    </a:cubicBezTo>
                    <a:cubicBezTo>
                      <a:pt x="18207" y="14184"/>
                      <a:pt x="18137" y="14158"/>
                      <a:pt x="18067" y="14165"/>
                    </a:cubicBezTo>
                    <a:close/>
                    <a:moveTo>
                      <a:pt x="5476" y="7662"/>
                    </a:moveTo>
                    <a:lnTo>
                      <a:pt x="6225" y="7599"/>
                    </a:lnTo>
                    <a:cubicBezTo>
                      <a:pt x="6276" y="7595"/>
                      <a:pt x="6324" y="7575"/>
                      <a:pt x="6364" y="7542"/>
                    </a:cubicBezTo>
                    <a:cubicBezTo>
                      <a:pt x="6429" y="7488"/>
                      <a:pt x="6466" y="7404"/>
                      <a:pt x="6465" y="7316"/>
                    </a:cubicBezTo>
                    <a:cubicBezTo>
                      <a:pt x="6450" y="6358"/>
                      <a:pt x="6847" y="5475"/>
                      <a:pt x="7556" y="4892"/>
                    </a:cubicBezTo>
                    <a:cubicBezTo>
                      <a:pt x="8144" y="4409"/>
                      <a:pt x="8889" y="4198"/>
                      <a:pt x="9617" y="4306"/>
                    </a:cubicBezTo>
                    <a:lnTo>
                      <a:pt x="9496" y="4494"/>
                    </a:lnTo>
                    <a:cubicBezTo>
                      <a:pt x="9444" y="4577"/>
                      <a:pt x="9437" y="4683"/>
                      <a:pt x="9477" y="4773"/>
                    </a:cubicBezTo>
                    <a:cubicBezTo>
                      <a:pt x="9518" y="4862"/>
                      <a:pt x="9599" y="4923"/>
                      <a:pt x="9692" y="4931"/>
                    </a:cubicBezTo>
                    <a:lnTo>
                      <a:pt x="11622" y="5086"/>
                    </a:lnTo>
                    <a:cubicBezTo>
                      <a:pt x="11685" y="5091"/>
                      <a:pt x="11748" y="5072"/>
                      <a:pt x="11800" y="5030"/>
                    </a:cubicBezTo>
                    <a:cubicBezTo>
                      <a:pt x="11821" y="5012"/>
                      <a:pt x="11841" y="4990"/>
                      <a:pt x="11856" y="4965"/>
                    </a:cubicBezTo>
                    <a:cubicBezTo>
                      <a:pt x="11908" y="4883"/>
                      <a:pt x="11915" y="4777"/>
                      <a:pt x="11875" y="4687"/>
                    </a:cubicBezTo>
                    <a:lnTo>
                      <a:pt x="11037" y="2813"/>
                    </a:lnTo>
                    <a:cubicBezTo>
                      <a:pt x="10996" y="2722"/>
                      <a:pt x="10913" y="2663"/>
                      <a:pt x="10822" y="2656"/>
                    </a:cubicBezTo>
                    <a:cubicBezTo>
                      <a:pt x="10730" y="2647"/>
                      <a:pt x="10639" y="2695"/>
                      <a:pt x="10587" y="2776"/>
                    </a:cubicBezTo>
                    <a:lnTo>
                      <a:pt x="10388" y="3090"/>
                    </a:lnTo>
                    <a:cubicBezTo>
                      <a:pt x="9136" y="2691"/>
                      <a:pt x="7825" y="2951"/>
                      <a:pt x="6783" y="3807"/>
                    </a:cubicBezTo>
                    <a:cubicBezTo>
                      <a:pt x="5750" y="4657"/>
                      <a:pt x="5156" y="5996"/>
                      <a:pt x="5196" y="7393"/>
                    </a:cubicBezTo>
                    <a:cubicBezTo>
                      <a:pt x="5197" y="7469"/>
                      <a:pt x="5229" y="7541"/>
                      <a:pt x="5281" y="7592"/>
                    </a:cubicBezTo>
                    <a:cubicBezTo>
                      <a:pt x="5335" y="7642"/>
                      <a:pt x="5405" y="7668"/>
                      <a:pt x="5476" y="7662"/>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62" name="Google Shape;262;p20"/>
            <p:cNvSpPr/>
            <p:nvPr/>
          </p:nvSpPr>
          <p:spPr>
            <a:xfrm>
              <a:off x="1721755" y="12"/>
              <a:ext cx="3578700" cy="1667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US" sz="1300">
                  <a:solidFill>
                    <a:schemeClr val="accent2"/>
                  </a:solidFill>
                  <a:latin typeface="Montserrat"/>
                  <a:ea typeface="Montserrat"/>
                  <a:cs typeface="Montserrat"/>
                  <a:sym typeface="Montserrat"/>
                </a:rPr>
                <a:t>Women and Births</a:t>
              </a:r>
              <a:endParaRPr b="1" sz="1202">
                <a:solidFill>
                  <a:schemeClr val="accent4"/>
                </a:solidFill>
                <a:latin typeface="Montserrat"/>
                <a:ea typeface="Montserrat"/>
                <a:cs typeface="Montserrat"/>
                <a:sym typeface="Montserrat"/>
              </a:endParaRPr>
            </a:p>
            <a:p>
              <a:pPr indent="0" lvl="0" marL="0" marR="0" rtl="0" algn="l">
                <a:lnSpc>
                  <a:spcPct val="110000"/>
                </a:lnSpc>
                <a:spcBef>
                  <a:spcPts val="250"/>
                </a:spcBef>
                <a:spcAft>
                  <a:spcPts val="0"/>
                </a:spcAft>
                <a:buNone/>
              </a:pPr>
              <a:r>
                <a:rPr lang="en-US" sz="925">
                  <a:solidFill>
                    <a:srgbClr val="8F9499"/>
                  </a:solidFill>
                  <a:latin typeface="Montserrat"/>
                  <a:ea typeface="Montserrat"/>
                  <a:cs typeface="Montserrat"/>
                  <a:sym typeface="Montserrat"/>
                </a:rPr>
                <a:t>Women aged 15-50 who had a birth in the last 12 months [insert year] as a % of total population</a:t>
              </a:r>
              <a:endParaRPr/>
            </a:p>
          </p:txBody>
        </p:sp>
      </p:grpSp>
      <p:sp>
        <p:nvSpPr>
          <p:cNvPr id="263" name="Google Shape;263;p20"/>
          <p:cNvSpPr/>
          <p:nvPr/>
        </p:nvSpPr>
        <p:spPr>
          <a:xfrm>
            <a:off x="5818219" y="3923846"/>
            <a:ext cx="1526400" cy="760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300">
                <a:solidFill>
                  <a:schemeClr val="accent5"/>
                </a:solidFill>
                <a:latin typeface="Montserrat"/>
                <a:ea typeface="Montserrat"/>
                <a:cs typeface="Montserrat"/>
                <a:sym typeface="Montserrat"/>
              </a:rPr>
              <a:t>Median Gross Rent</a:t>
            </a:r>
            <a:endParaRPr/>
          </a:p>
          <a:p>
            <a:pPr indent="0" lvl="0" marL="0" marR="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Monthly, in USD</a:t>
            </a:r>
            <a:endParaRPr/>
          </a:p>
        </p:txBody>
      </p:sp>
      <p:grpSp>
        <p:nvGrpSpPr>
          <p:cNvPr id="264" name="Google Shape;264;p20"/>
          <p:cNvGrpSpPr/>
          <p:nvPr/>
        </p:nvGrpSpPr>
        <p:grpSpPr>
          <a:xfrm>
            <a:off x="8068116" y="2142244"/>
            <a:ext cx="2419525" cy="794850"/>
            <a:chOff x="0" y="0"/>
            <a:chExt cx="4839051" cy="1589700"/>
          </a:xfrm>
        </p:grpSpPr>
        <p:grpSp>
          <p:nvGrpSpPr>
            <p:cNvPr id="265" name="Google Shape;265;p20"/>
            <p:cNvGrpSpPr/>
            <p:nvPr/>
          </p:nvGrpSpPr>
          <p:grpSpPr>
            <a:xfrm>
              <a:off x="0" y="260620"/>
              <a:ext cx="1138500" cy="1138500"/>
              <a:chOff x="0" y="0"/>
              <a:chExt cx="1138500" cy="1138500"/>
            </a:xfrm>
          </p:grpSpPr>
          <p:sp>
            <p:nvSpPr>
              <p:cNvPr id="266" name="Google Shape;266;p20"/>
              <p:cNvSpPr/>
              <p:nvPr/>
            </p:nvSpPr>
            <p:spPr>
              <a:xfrm>
                <a:off x="0" y="0"/>
                <a:ext cx="1138500" cy="1138500"/>
              </a:xfrm>
              <a:prstGeom prst="roundRect">
                <a:avLst>
                  <a:gd fmla="val 50000" name="adj"/>
                </a:avLst>
              </a:prstGeom>
              <a:noFill/>
              <a:ln cap="flat" cmpd="sng" w="6350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67" name="Google Shape;267;p20"/>
              <p:cNvSpPr/>
              <p:nvPr/>
            </p:nvSpPr>
            <p:spPr>
              <a:xfrm>
                <a:off x="195253" y="266469"/>
                <a:ext cx="732620" cy="534006"/>
              </a:xfrm>
              <a:custGeom>
                <a:rect b="b" l="l" r="r" t="t"/>
                <a:pathLst>
                  <a:path extrusionOk="0" h="21600" w="21406">
                    <a:moveTo>
                      <a:pt x="8103" y="0"/>
                    </a:moveTo>
                    <a:cubicBezTo>
                      <a:pt x="7939" y="0"/>
                      <a:pt x="7777" y="69"/>
                      <a:pt x="7645" y="227"/>
                    </a:cubicBezTo>
                    <a:lnTo>
                      <a:pt x="247" y="9030"/>
                    </a:lnTo>
                    <a:cubicBezTo>
                      <a:pt x="-50" y="9381"/>
                      <a:pt x="-83" y="10012"/>
                      <a:pt x="171" y="10422"/>
                    </a:cubicBezTo>
                    <a:cubicBezTo>
                      <a:pt x="311" y="10648"/>
                      <a:pt x="507" y="10755"/>
                      <a:pt x="706" y="10755"/>
                    </a:cubicBezTo>
                    <a:cubicBezTo>
                      <a:pt x="869" y="10755"/>
                      <a:pt x="1032" y="10673"/>
                      <a:pt x="1165" y="10513"/>
                    </a:cubicBezTo>
                    <a:lnTo>
                      <a:pt x="8103" y="2269"/>
                    </a:lnTo>
                    <a:lnTo>
                      <a:pt x="15031" y="10513"/>
                    </a:lnTo>
                    <a:cubicBezTo>
                      <a:pt x="15326" y="10869"/>
                      <a:pt x="15783" y="10834"/>
                      <a:pt x="16036" y="10422"/>
                    </a:cubicBezTo>
                    <a:cubicBezTo>
                      <a:pt x="16292" y="10012"/>
                      <a:pt x="16257" y="9381"/>
                      <a:pt x="15960" y="9030"/>
                    </a:cubicBezTo>
                    <a:cubicBezTo>
                      <a:pt x="15960" y="9030"/>
                      <a:pt x="8562" y="227"/>
                      <a:pt x="8562" y="227"/>
                    </a:cubicBezTo>
                    <a:cubicBezTo>
                      <a:pt x="8429" y="69"/>
                      <a:pt x="8268" y="0"/>
                      <a:pt x="8103" y="0"/>
                    </a:cubicBezTo>
                    <a:close/>
                    <a:moveTo>
                      <a:pt x="18178" y="182"/>
                    </a:moveTo>
                    <a:cubicBezTo>
                      <a:pt x="17905" y="182"/>
                      <a:pt x="17635" y="338"/>
                      <a:pt x="17456" y="635"/>
                    </a:cubicBezTo>
                    <a:lnTo>
                      <a:pt x="15162" y="4432"/>
                    </a:lnTo>
                    <a:cubicBezTo>
                      <a:pt x="14827" y="4985"/>
                      <a:pt x="14881" y="5818"/>
                      <a:pt x="15282" y="6277"/>
                    </a:cubicBezTo>
                    <a:cubicBezTo>
                      <a:pt x="15683" y="6741"/>
                      <a:pt x="16282" y="6664"/>
                      <a:pt x="16615" y="6111"/>
                    </a:cubicBezTo>
                    <a:lnTo>
                      <a:pt x="17238" y="5082"/>
                    </a:lnTo>
                    <a:lnTo>
                      <a:pt x="17238" y="19770"/>
                    </a:lnTo>
                    <a:cubicBezTo>
                      <a:pt x="17238" y="20492"/>
                      <a:pt x="17656" y="21071"/>
                      <a:pt x="18178" y="21071"/>
                    </a:cubicBezTo>
                    <a:cubicBezTo>
                      <a:pt x="18699" y="21071"/>
                      <a:pt x="19117" y="20492"/>
                      <a:pt x="19117" y="19770"/>
                    </a:cubicBezTo>
                    <a:lnTo>
                      <a:pt x="19117" y="5082"/>
                    </a:lnTo>
                    <a:lnTo>
                      <a:pt x="19740" y="6111"/>
                    </a:lnTo>
                    <a:cubicBezTo>
                      <a:pt x="19927" y="6420"/>
                      <a:pt x="20190" y="6580"/>
                      <a:pt x="20461" y="6580"/>
                    </a:cubicBezTo>
                    <a:cubicBezTo>
                      <a:pt x="20673" y="6580"/>
                      <a:pt x="20895" y="6483"/>
                      <a:pt x="21073" y="6277"/>
                    </a:cubicBezTo>
                    <a:cubicBezTo>
                      <a:pt x="21473" y="5818"/>
                      <a:pt x="21517" y="4985"/>
                      <a:pt x="21182" y="4432"/>
                    </a:cubicBezTo>
                    <a:lnTo>
                      <a:pt x="18899" y="635"/>
                    </a:lnTo>
                    <a:cubicBezTo>
                      <a:pt x="18720" y="338"/>
                      <a:pt x="18450" y="182"/>
                      <a:pt x="18178" y="182"/>
                    </a:cubicBezTo>
                    <a:close/>
                    <a:moveTo>
                      <a:pt x="8136" y="4024"/>
                    </a:moveTo>
                    <a:cubicBezTo>
                      <a:pt x="8026" y="4024"/>
                      <a:pt x="7918" y="4069"/>
                      <a:pt x="7830" y="4175"/>
                    </a:cubicBezTo>
                    <a:lnTo>
                      <a:pt x="2258" y="10830"/>
                    </a:lnTo>
                    <a:cubicBezTo>
                      <a:pt x="2154" y="10955"/>
                      <a:pt x="2094" y="11138"/>
                      <a:pt x="2094" y="11329"/>
                    </a:cubicBezTo>
                    <a:lnTo>
                      <a:pt x="2094" y="20950"/>
                    </a:lnTo>
                    <a:cubicBezTo>
                      <a:pt x="2094" y="21310"/>
                      <a:pt x="2314" y="21600"/>
                      <a:pt x="2575" y="21600"/>
                    </a:cubicBezTo>
                    <a:lnTo>
                      <a:pt x="13709" y="21600"/>
                    </a:lnTo>
                    <a:cubicBezTo>
                      <a:pt x="13969" y="21600"/>
                      <a:pt x="14179" y="21310"/>
                      <a:pt x="14179" y="20950"/>
                    </a:cubicBezTo>
                    <a:lnTo>
                      <a:pt x="14179" y="11329"/>
                    </a:lnTo>
                    <a:cubicBezTo>
                      <a:pt x="14179" y="11138"/>
                      <a:pt x="14118" y="10955"/>
                      <a:pt x="14015" y="10830"/>
                    </a:cubicBezTo>
                    <a:cubicBezTo>
                      <a:pt x="14015" y="10830"/>
                      <a:pt x="8442" y="4175"/>
                      <a:pt x="8442" y="4175"/>
                    </a:cubicBezTo>
                    <a:cubicBezTo>
                      <a:pt x="8354" y="4069"/>
                      <a:pt x="8246" y="4024"/>
                      <a:pt x="8136" y="4024"/>
                    </a:cubicBezTo>
                    <a:close/>
                    <a:moveTo>
                      <a:pt x="8136" y="5884"/>
                    </a:moveTo>
                    <a:lnTo>
                      <a:pt x="13239" y="11965"/>
                    </a:lnTo>
                    <a:cubicBezTo>
                      <a:pt x="13239" y="11965"/>
                      <a:pt x="13239" y="15202"/>
                      <a:pt x="13239" y="15202"/>
                    </a:cubicBezTo>
                    <a:lnTo>
                      <a:pt x="3045" y="15202"/>
                    </a:lnTo>
                    <a:lnTo>
                      <a:pt x="3045" y="11965"/>
                    </a:lnTo>
                    <a:lnTo>
                      <a:pt x="8136" y="5884"/>
                    </a:lnTo>
                    <a:close/>
                    <a:moveTo>
                      <a:pt x="5394" y="9923"/>
                    </a:moveTo>
                    <a:cubicBezTo>
                      <a:pt x="5133" y="9923"/>
                      <a:pt x="4924" y="10211"/>
                      <a:pt x="4924" y="10573"/>
                    </a:cubicBezTo>
                    <a:lnTo>
                      <a:pt x="4924" y="12963"/>
                    </a:lnTo>
                    <a:cubicBezTo>
                      <a:pt x="4924" y="13323"/>
                      <a:pt x="5132" y="13629"/>
                      <a:pt x="5394" y="13629"/>
                    </a:cubicBezTo>
                    <a:lnTo>
                      <a:pt x="7120" y="13629"/>
                    </a:lnTo>
                    <a:cubicBezTo>
                      <a:pt x="7382" y="13629"/>
                      <a:pt x="7590" y="13323"/>
                      <a:pt x="7590" y="12963"/>
                    </a:cubicBezTo>
                    <a:lnTo>
                      <a:pt x="7590" y="10573"/>
                    </a:lnTo>
                    <a:cubicBezTo>
                      <a:pt x="7590" y="10211"/>
                      <a:pt x="7381" y="9923"/>
                      <a:pt x="7120" y="9923"/>
                    </a:cubicBezTo>
                    <a:lnTo>
                      <a:pt x="5394" y="9923"/>
                    </a:lnTo>
                    <a:close/>
                    <a:moveTo>
                      <a:pt x="9087" y="9923"/>
                    </a:moveTo>
                    <a:cubicBezTo>
                      <a:pt x="8825" y="9923"/>
                      <a:pt x="8617" y="10211"/>
                      <a:pt x="8617" y="10573"/>
                    </a:cubicBezTo>
                    <a:lnTo>
                      <a:pt x="8617" y="12963"/>
                    </a:lnTo>
                    <a:cubicBezTo>
                      <a:pt x="8617" y="13323"/>
                      <a:pt x="8825" y="13629"/>
                      <a:pt x="9087" y="13629"/>
                    </a:cubicBezTo>
                    <a:lnTo>
                      <a:pt x="10813" y="13629"/>
                    </a:lnTo>
                    <a:cubicBezTo>
                      <a:pt x="11075" y="13629"/>
                      <a:pt x="11283" y="13323"/>
                      <a:pt x="11283" y="12963"/>
                    </a:cubicBezTo>
                    <a:lnTo>
                      <a:pt x="11283" y="10573"/>
                    </a:lnTo>
                    <a:cubicBezTo>
                      <a:pt x="11283" y="10211"/>
                      <a:pt x="11075" y="9923"/>
                      <a:pt x="10813" y="9923"/>
                    </a:cubicBezTo>
                    <a:lnTo>
                      <a:pt x="9087" y="9923"/>
                    </a:lnTo>
                    <a:close/>
                    <a:moveTo>
                      <a:pt x="5612" y="16049"/>
                    </a:moveTo>
                    <a:lnTo>
                      <a:pt x="7339" y="16049"/>
                    </a:lnTo>
                    <a:cubicBezTo>
                      <a:pt x="7599" y="16049"/>
                      <a:pt x="7808" y="16337"/>
                      <a:pt x="7808" y="16699"/>
                    </a:cubicBezTo>
                    <a:cubicBezTo>
                      <a:pt x="7808" y="16699"/>
                      <a:pt x="7808" y="19089"/>
                      <a:pt x="7808" y="19089"/>
                    </a:cubicBezTo>
                    <a:cubicBezTo>
                      <a:pt x="7808" y="19451"/>
                      <a:pt x="7599" y="19739"/>
                      <a:pt x="7339" y="19739"/>
                    </a:cubicBezTo>
                    <a:lnTo>
                      <a:pt x="5612" y="19739"/>
                    </a:lnTo>
                    <a:cubicBezTo>
                      <a:pt x="5351" y="19739"/>
                      <a:pt x="5142" y="19451"/>
                      <a:pt x="5142" y="19089"/>
                    </a:cubicBezTo>
                    <a:lnTo>
                      <a:pt x="5142" y="16699"/>
                    </a:lnTo>
                    <a:cubicBezTo>
                      <a:pt x="5142" y="16337"/>
                      <a:pt x="5351" y="16049"/>
                      <a:pt x="5612" y="16049"/>
                    </a:cubicBezTo>
                    <a:close/>
                    <a:moveTo>
                      <a:pt x="9109" y="16049"/>
                    </a:moveTo>
                    <a:lnTo>
                      <a:pt x="10835" y="16049"/>
                    </a:lnTo>
                    <a:cubicBezTo>
                      <a:pt x="11096" y="16049"/>
                      <a:pt x="11305" y="16337"/>
                      <a:pt x="11305" y="16699"/>
                    </a:cubicBezTo>
                    <a:cubicBezTo>
                      <a:pt x="11305" y="16699"/>
                      <a:pt x="11305" y="19089"/>
                      <a:pt x="11305" y="19089"/>
                    </a:cubicBezTo>
                    <a:cubicBezTo>
                      <a:pt x="11305" y="19451"/>
                      <a:pt x="11096" y="19739"/>
                      <a:pt x="10835" y="19739"/>
                    </a:cubicBezTo>
                    <a:lnTo>
                      <a:pt x="9109" y="19739"/>
                    </a:lnTo>
                    <a:cubicBezTo>
                      <a:pt x="8847" y="19739"/>
                      <a:pt x="8639" y="19451"/>
                      <a:pt x="8639" y="19089"/>
                    </a:cubicBezTo>
                    <a:lnTo>
                      <a:pt x="8639" y="16699"/>
                    </a:lnTo>
                    <a:cubicBezTo>
                      <a:pt x="8639" y="16337"/>
                      <a:pt x="8847" y="16049"/>
                      <a:pt x="9109" y="16049"/>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68" name="Google Shape;268;p20"/>
            <p:cNvSpPr/>
            <p:nvPr/>
          </p:nvSpPr>
          <p:spPr>
            <a:xfrm>
              <a:off x="1786551" y="0"/>
              <a:ext cx="3052500" cy="15897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202">
                  <a:solidFill>
                    <a:schemeClr val="accent5"/>
                  </a:solidFill>
                  <a:latin typeface="Montserrat"/>
                  <a:ea typeface="Montserrat"/>
                  <a:cs typeface="Montserrat"/>
                  <a:sym typeface="Montserrat"/>
                </a:rPr>
                <a:t>Household Income</a:t>
              </a:r>
              <a:endParaRPr/>
            </a:p>
            <a:p>
              <a:pPr indent="0" lvl="0" marL="0" rtl="0" algn="l">
                <a:lnSpc>
                  <a:spcPct val="110000"/>
                </a:lnSpc>
                <a:spcBef>
                  <a:spcPts val="250"/>
                </a:spcBef>
                <a:spcAft>
                  <a:spcPts val="0"/>
                </a:spcAft>
                <a:buNone/>
              </a:pPr>
              <a:r>
                <a:rPr lang="en-US" sz="925">
                  <a:solidFill>
                    <a:srgbClr val="8F9499"/>
                  </a:solidFill>
                  <a:latin typeface="Montserrat"/>
                  <a:ea typeface="Montserrat"/>
                  <a:cs typeface="Montserrat"/>
                  <a:sym typeface="Montserrat"/>
                </a:rPr>
                <a:t>Total, In USD</a:t>
              </a:r>
              <a:endParaRPr/>
            </a:p>
            <a:p>
              <a:pPr indent="0" lvl="0" marL="0" marR="0" rtl="0" algn="l">
                <a:lnSpc>
                  <a:spcPct val="110000"/>
                </a:lnSpc>
                <a:spcBef>
                  <a:spcPts val="250"/>
                </a:spcBef>
                <a:spcAft>
                  <a:spcPts val="0"/>
                </a:spcAft>
                <a:buNone/>
              </a:pPr>
              <a:r>
                <a:t/>
              </a:r>
              <a:endParaRPr/>
            </a:p>
          </p:txBody>
        </p:sp>
      </p:grpSp>
      <p:sp>
        <p:nvSpPr>
          <p:cNvPr id="269" name="Google Shape;269;p20"/>
          <p:cNvSpPr/>
          <p:nvPr/>
        </p:nvSpPr>
        <p:spPr>
          <a:xfrm>
            <a:off x="8888692" y="3923846"/>
            <a:ext cx="1526400" cy="760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en-US" sz="1300">
                <a:solidFill>
                  <a:schemeClr val="accent4"/>
                </a:solidFill>
                <a:latin typeface="Montserrat"/>
                <a:ea typeface="Montserrat"/>
                <a:cs typeface="Montserrat"/>
                <a:sym typeface="Montserrat"/>
              </a:rPr>
              <a:t>Travel Time to Work</a:t>
            </a:r>
            <a:endParaRPr/>
          </a:p>
          <a:p>
            <a:pPr indent="0" lvl="0" marL="0" marR="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 of residents in various time ranges</a:t>
            </a:r>
            <a:endParaRPr/>
          </a:p>
        </p:txBody>
      </p:sp>
      <p:cxnSp>
        <p:nvCxnSpPr>
          <p:cNvPr id="270" name="Google Shape;270;p20"/>
          <p:cNvCxnSpPr/>
          <p:nvPr/>
        </p:nvCxnSpPr>
        <p:spPr>
          <a:xfrm>
            <a:off x="10" y="3358953"/>
            <a:ext cx="12192000" cy="0"/>
          </a:xfrm>
          <a:prstGeom prst="straightConnector1">
            <a:avLst/>
          </a:prstGeom>
          <a:noFill/>
          <a:ln cap="flat" cmpd="sng" w="12700">
            <a:solidFill>
              <a:srgbClr val="CDCFD2"/>
            </a:solidFill>
            <a:prstDash val="solid"/>
            <a:miter lim="400000"/>
            <a:headEnd len="sm" w="sm" type="none"/>
            <a:tailEnd len="sm" w="sm" type="none"/>
          </a:ln>
        </p:spPr>
      </p:cxnSp>
      <p:cxnSp>
        <p:nvCxnSpPr>
          <p:cNvPr id="271" name="Google Shape;271;p20"/>
          <p:cNvCxnSpPr/>
          <p:nvPr/>
        </p:nvCxnSpPr>
        <p:spPr>
          <a:xfrm>
            <a:off x="10" y="5188303"/>
            <a:ext cx="12192000" cy="0"/>
          </a:xfrm>
          <a:prstGeom prst="straightConnector1">
            <a:avLst/>
          </a:prstGeom>
          <a:noFill/>
          <a:ln cap="flat" cmpd="sng" w="12700">
            <a:solidFill>
              <a:srgbClr val="CDCFD2"/>
            </a:solidFill>
            <a:prstDash val="solid"/>
            <a:miter lim="400000"/>
            <a:headEnd len="sm" w="sm" type="none"/>
            <a:tailEnd len="sm" w="sm" type="none"/>
          </a:ln>
        </p:spPr>
      </p:cxnSp>
      <p:grpSp>
        <p:nvGrpSpPr>
          <p:cNvPr id="272" name="Google Shape;272;p20"/>
          <p:cNvGrpSpPr/>
          <p:nvPr/>
        </p:nvGrpSpPr>
        <p:grpSpPr>
          <a:xfrm>
            <a:off x="4978724" y="5486050"/>
            <a:ext cx="2691827" cy="833850"/>
            <a:chOff x="0" y="12"/>
            <a:chExt cx="5383655" cy="1667700"/>
          </a:xfrm>
        </p:grpSpPr>
        <p:grpSp>
          <p:nvGrpSpPr>
            <p:cNvPr id="273" name="Google Shape;273;p20"/>
            <p:cNvGrpSpPr/>
            <p:nvPr/>
          </p:nvGrpSpPr>
          <p:grpSpPr>
            <a:xfrm>
              <a:off x="0" y="260620"/>
              <a:ext cx="1138500" cy="1138500"/>
              <a:chOff x="0" y="0"/>
              <a:chExt cx="1138500" cy="1138500"/>
            </a:xfrm>
          </p:grpSpPr>
          <p:sp>
            <p:nvSpPr>
              <p:cNvPr id="274" name="Google Shape;274;p20"/>
              <p:cNvSpPr/>
              <p:nvPr/>
            </p:nvSpPr>
            <p:spPr>
              <a:xfrm>
                <a:off x="0" y="0"/>
                <a:ext cx="1138500" cy="1138500"/>
              </a:xfrm>
              <a:prstGeom prst="roundRect">
                <a:avLst>
                  <a:gd fmla="val 50000" name="adj"/>
                </a:avLst>
              </a:prstGeom>
              <a:noFill/>
              <a:ln cap="flat" cmpd="sng" w="635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275" name="Google Shape;275;p20"/>
              <p:cNvSpPr/>
              <p:nvPr/>
            </p:nvSpPr>
            <p:spPr>
              <a:xfrm>
                <a:off x="259153" y="222703"/>
                <a:ext cx="651294" cy="606096"/>
              </a:xfrm>
              <a:custGeom>
                <a:rect b="b" l="l" r="r" t="t"/>
                <a:pathLst>
                  <a:path extrusionOk="0" h="21600" w="21600">
                    <a:moveTo>
                      <a:pt x="17293" y="7238"/>
                    </a:moveTo>
                    <a:cubicBezTo>
                      <a:pt x="17125" y="7086"/>
                      <a:pt x="16876" y="7097"/>
                      <a:pt x="16720" y="7263"/>
                    </a:cubicBezTo>
                    <a:lnTo>
                      <a:pt x="15834" y="8209"/>
                    </a:lnTo>
                    <a:lnTo>
                      <a:pt x="14947" y="7263"/>
                    </a:lnTo>
                    <a:cubicBezTo>
                      <a:pt x="14791" y="7097"/>
                      <a:pt x="14543" y="7086"/>
                      <a:pt x="14374" y="7238"/>
                    </a:cubicBezTo>
                    <a:lnTo>
                      <a:pt x="13738" y="7816"/>
                    </a:lnTo>
                    <a:lnTo>
                      <a:pt x="11019" y="8980"/>
                    </a:lnTo>
                    <a:cubicBezTo>
                      <a:pt x="10143" y="9355"/>
                      <a:pt x="10144" y="12687"/>
                      <a:pt x="10069" y="12993"/>
                    </a:cubicBezTo>
                    <a:lnTo>
                      <a:pt x="21600" y="12993"/>
                    </a:lnTo>
                    <a:cubicBezTo>
                      <a:pt x="21524" y="12687"/>
                      <a:pt x="21524" y="9355"/>
                      <a:pt x="20648" y="8980"/>
                    </a:cubicBezTo>
                    <a:lnTo>
                      <a:pt x="17929" y="7816"/>
                    </a:lnTo>
                    <a:cubicBezTo>
                      <a:pt x="17929" y="7816"/>
                      <a:pt x="17293" y="7238"/>
                      <a:pt x="17293" y="7238"/>
                    </a:cubicBezTo>
                    <a:close/>
                    <a:moveTo>
                      <a:pt x="15835" y="7013"/>
                    </a:moveTo>
                    <a:cubicBezTo>
                      <a:pt x="15835" y="7013"/>
                      <a:pt x="18556" y="7131"/>
                      <a:pt x="18556" y="2875"/>
                    </a:cubicBezTo>
                    <a:cubicBezTo>
                      <a:pt x="18556" y="981"/>
                      <a:pt x="17638" y="0"/>
                      <a:pt x="15835" y="0"/>
                    </a:cubicBezTo>
                    <a:cubicBezTo>
                      <a:pt x="14071" y="0"/>
                      <a:pt x="13094" y="981"/>
                      <a:pt x="13113" y="2875"/>
                    </a:cubicBezTo>
                    <a:cubicBezTo>
                      <a:pt x="13138" y="5468"/>
                      <a:pt x="14164" y="7039"/>
                      <a:pt x="15835" y="7013"/>
                    </a:cubicBezTo>
                    <a:close/>
                    <a:moveTo>
                      <a:pt x="10579" y="17587"/>
                    </a:moveTo>
                    <a:lnTo>
                      <a:pt x="7859" y="16423"/>
                    </a:lnTo>
                    <a:lnTo>
                      <a:pt x="7224" y="15846"/>
                    </a:lnTo>
                    <a:cubicBezTo>
                      <a:pt x="7056" y="15693"/>
                      <a:pt x="6807" y="15704"/>
                      <a:pt x="6651" y="15871"/>
                    </a:cubicBezTo>
                    <a:lnTo>
                      <a:pt x="5765" y="16817"/>
                    </a:lnTo>
                    <a:lnTo>
                      <a:pt x="4877" y="15871"/>
                    </a:lnTo>
                    <a:cubicBezTo>
                      <a:pt x="4721" y="15704"/>
                      <a:pt x="4474" y="15694"/>
                      <a:pt x="4305" y="15846"/>
                    </a:cubicBezTo>
                    <a:lnTo>
                      <a:pt x="3669" y="16423"/>
                    </a:lnTo>
                    <a:lnTo>
                      <a:pt x="949" y="17587"/>
                    </a:lnTo>
                    <a:cubicBezTo>
                      <a:pt x="74" y="17963"/>
                      <a:pt x="75" y="21296"/>
                      <a:pt x="0" y="21600"/>
                    </a:cubicBezTo>
                    <a:lnTo>
                      <a:pt x="11531" y="21600"/>
                    </a:lnTo>
                    <a:cubicBezTo>
                      <a:pt x="11456" y="21296"/>
                      <a:pt x="11456" y="17962"/>
                      <a:pt x="10579" y="17587"/>
                    </a:cubicBezTo>
                    <a:close/>
                    <a:moveTo>
                      <a:pt x="5766" y="15620"/>
                    </a:moveTo>
                    <a:cubicBezTo>
                      <a:pt x="5766" y="15620"/>
                      <a:pt x="8487" y="15738"/>
                      <a:pt x="8487" y="11483"/>
                    </a:cubicBezTo>
                    <a:cubicBezTo>
                      <a:pt x="8488" y="9590"/>
                      <a:pt x="7568" y="8607"/>
                      <a:pt x="5766" y="8607"/>
                    </a:cubicBezTo>
                    <a:cubicBezTo>
                      <a:pt x="4002" y="8607"/>
                      <a:pt x="3025" y="9590"/>
                      <a:pt x="3044" y="11483"/>
                    </a:cubicBezTo>
                    <a:cubicBezTo>
                      <a:pt x="3069" y="14075"/>
                      <a:pt x="4094" y="15647"/>
                      <a:pt x="5766" y="15620"/>
                    </a:cubicBezTo>
                    <a:close/>
                    <a:moveTo>
                      <a:pt x="18067" y="14165"/>
                    </a:moveTo>
                    <a:lnTo>
                      <a:pt x="17315" y="14228"/>
                    </a:lnTo>
                    <a:cubicBezTo>
                      <a:pt x="17267" y="14233"/>
                      <a:pt x="17219" y="14253"/>
                      <a:pt x="17178" y="14284"/>
                    </a:cubicBezTo>
                    <a:cubicBezTo>
                      <a:pt x="17113" y="14339"/>
                      <a:pt x="17074" y="14423"/>
                      <a:pt x="17077" y="14512"/>
                    </a:cubicBezTo>
                    <a:cubicBezTo>
                      <a:pt x="17093" y="15469"/>
                      <a:pt x="16695" y="16353"/>
                      <a:pt x="15986" y="16934"/>
                    </a:cubicBezTo>
                    <a:cubicBezTo>
                      <a:pt x="15398" y="17418"/>
                      <a:pt x="14652" y="17629"/>
                      <a:pt x="13925" y="17521"/>
                    </a:cubicBezTo>
                    <a:lnTo>
                      <a:pt x="14045" y="17333"/>
                    </a:lnTo>
                    <a:cubicBezTo>
                      <a:pt x="14097" y="17251"/>
                      <a:pt x="14104" y="17143"/>
                      <a:pt x="14066" y="17055"/>
                    </a:cubicBezTo>
                    <a:cubicBezTo>
                      <a:pt x="14025" y="16964"/>
                      <a:pt x="13943" y="16905"/>
                      <a:pt x="13849" y="16897"/>
                    </a:cubicBezTo>
                    <a:lnTo>
                      <a:pt x="11919" y="16741"/>
                    </a:lnTo>
                    <a:cubicBezTo>
                      <a:pt x="11829" y="16733"/>
                      <a:pt x="11737" y="16782"/>
                      <a:pt x="11685" y="16862"/>
                    </a:cubicBezTo>
                    <a:cubicBezTo>
                      <a:pt x="11634" y="16944"/>
                      <a:pt x="11626" y="17051"/>
                      <a:pt x="11667" y="17140"/>
                    </a:cubicBezTo>
                    <a:lnTo>
                      <a:pt x="12506" y="19015"/>
                    </a:lnTo>
                    <a:cubicBezTo>
                      <a:pt x="12546" y="19104"/>
                      <a:pt x="12628" y="19165"/>
                      <a:pt x="12721" y="19172"/>
                    </a:cubicBezTo>
                    <a:cubicBezTo>
                      <a:pt x="12812" y="19179"/>
                      <a:pt x="12903" y="19134"/>
                      <a:pt x="12954" y="19051"/>
                    </a:cubicBezTo>
                    <a:lnTo>
                      <a:pt x="13154" y="18737"/>
                    </a:lnTo>
                    <a:cubicBezTo>
                      <a:pt x="14406" y="19136"/>
                      <a:pt x="15716" y="18876"/>
                      <a:pt x="16759" y="18021"/>
                    </a:cubicBezTo>
                    <a:cubicBezTo>
                      <a:pt x="17792" y="17171"/>
                      <a:pt x="18385" y="15832"/>
                      <a:pt x="18348" y="14435"/>
                    </a:cubicBezTo>
                    <a:cubicBezTo>
                      <a:pt x="18345" y="14358"/>
                      <a:pt x="18314" y="14286"/>
                      <a:pt x="18260" y="14236"/>
                    </a:cubicBezTo>
                    <a:cubicBezTo>
                      <a:pt x="18207" y="14184"/>
                      <a:pt x="18137" y="14158"/>
                      <a:pt x="18067" y="14165"/>
                    </a:cubicBezTo>
                    <a:close/>
                    <a:moveTo>
                      <a:pt x="5476" y="7662"/>
                    </a:moveTo>
                    <a:lnTo>
                      <a:pt x="6225" y="7599"/>
                    </a:lnTo>
                    <a:cubicBezTo>
                      <a:pt x="6276" y="7595"/>
                      <a:pt x="6324" y="7575"/>
                      <a:pt x="6364" y="7542"/>
                    </a:cubicBezTo>
                    <a:cubicBezTo>
                      <a:pt x="6429" y="7488"/>
                      <a:pt x="6466" y="7404"/>
                      <a:pt x="6465" y="7316"/>
                    </a:cubicBezTo>
                    <a:cubicBezTo>
                      <a:pt x="6450" y="6358"/>
                      <a:pt x="6847" y="5475"/>
                      <a:pt x="7556" y="4892"/>
                    </a:cubicBezTo>
                    <a:cubicBezTo>
                      <a:pt x="8144" y="4409"/>
                      <a:pt x="8889" y="4198"/>
                      <a:pt x="9617" y="4306"/>
                    </a:cubicBezTo>
                    <a:lnTo>
                      <a:pt x="9496" y="4494"/>
                    </a:lnTo>
                    <a:cubicBezTo>
                      <a:pt x="9444" y="4577"/>
                      <a:pt x="9437" y="4683"/>
                      <a:pt x="9477" y="4773"/>
                    </a:cubicBezTo>
                    <a:cubicBezTo>
                      <a:pt x="9518" y="4862"/>
                      <a:pt x="9599" y="4923"/>
                      <a:pt x="9692" y="4931"/>
                    </a:cubicBezTo>
                    <a:lnTo>
                      <a:pt x="11622" y="5086"/>
                    </a:lnTo>
                    <a:cubicBezTo>
                      <a:pt x="11685" y="5091"/>
                      <a:pt x="11748" y="5072"/>
                      <a:pt x="11800" y="5030"/>
                    </a:cubicBezTo>
                    <a:cubicBezTo>
                      <a:pt x="11821" y="5012"/>
                      <a:pt x="11841" y="4990"/>
                      <a:pt x="11856" y="4965"/>
                    </a:cubicBezTo>
                    <a:cubicBezTo>
                      <a:pt x="11908" y="4883"/>
                      <a:pt x="11915" y="4777"/>
                      <a:pt x="11875" y="4687"/>
                    </a:cubicBezTo>
                    <a:lnTo>
                      <a:pt x="11037" y="2813"/>
                    </a:lnTo>
                    <a:cubicBezTo>
                      <a:pt x="10996" y="2722"/>
                      <a:pt x="10913" y="2663"/>
                      <a:pt x="10822" y="2656"/>
                    </a:cubicBezTo>
                    <a:cubicBezTo>
                      <a:pt x="10730" y="2647"/>
                      <a:pt x="10639" y="2695"/>
                      <a:pt x="10587" y="2776"/>
                    </a:cubicBezTo>
                    <a:lnTo>
                      <a:pt x="10388" y="3090"/>
                    </a:lnTo>
                    <a:cubicBezTo>
                      <a:pt x="9136" y="2691"/>
                      <a:pt x="7825" y="2951"/>
                      <a:pt x="6783" y="3807"/>
                    </a:cubicBezTo>
                    <a:cubicBezTo>
                      <a:pt x="5750" y="4657"/>
                      <a:pt x="5156" y="5996"/>
                      <a:pt x="5196" y="7393"/>
                    </a:cubicBezTo>
                    <a:cubicBezTo>
                      <a:pt x="5197" y="7469"/>
                      <a:pt x="5229" y="7541"/>
                      <a:pt x="5281" y="7592"/>
                    </a:cubicBezTo>
                    <a:cubicBezTo>
                      <a:pt x="5335" y="7642"/>
                      <a:pt x="5405" y="7668"/>
                      <a:pt x="5476" y="7662"/>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276" name="Google Shape;276;p20"/>
            <p:cNvSpPr/>
            <p:nvPr/>
          </p:nvSpPr>
          <p:spPr>
            <a:xfrm>
              <a:off x="1804955" y="12"/>
              <a:ext cx="3578700" cy="16677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b="1" lang="en-US" sz="1300">
                  <a:solidFill>
                    <a:schemeClr val="accent2"/>
                  </a:solidFill>
                  <a:latin typeface="Montserrat"/>
                  <a:ea typeface="Montserrat"/>
                  <a:cs typeface="Montserrat"/>
                  <a:sym typeface="Montserrat"/>
                </a:rPr>
                <a:t>Total Population</a:t>
              </a:r>
              <a:endParaRPr b="1" sz="1202">
                <a:solidFill>
                  <a:schemeClr val="accent4"/>
                </a:solidFill>
                <a:latin typeface="Montserrat"/>
                <a:ea typeface="Montserrat"/>
                <a:cs typeface="Montserrat"/>
                <a:sym typeface="Montserrat"/>
              </a:endParaRPr>
            </a:p>
            <a:p>
              <a:pPr indent="0" lvl="0" marL="0" rtl="0" algn="l">
                <a:lnSpc>
                  <a:spcPct val="110000"/>
                </a:lnSpc>
                <a:spcBef>
                  <a:spcPts val="250"/>
                </a:spcBef>
                <a:spcAft>
                  <a:spcPts val="0"/>
                </a:spcAft>
                <a:buNone/>
              </a:pPr>
              <a:r>
                <a:rPr lang="en-US" sz="1000">
                  <a:solidFill>
                    <a:srgbClr val="8F9499"/>
                  </a:solidFill>
                  <a:latin typeface="Montserrat"/>
                  <a:ea typeface="Montserrat"/>
                  <a:cs typeface="Montserrat"/>
                  <a:sym typeface="Montserrat"/>
                </a:rPr>
                <a:t>Per tract</a:t>
              </a:r>
              <a:endParaRPr/>
            </a:p>
            <a:p>
              <a:pPr indent="0" lvl="0" marL="0" marR="0" rtl="0" algn="l">
                <a:lnSpc>
                  <a:spcPct val="110000"/>
                </a:lnSpc>
                <a:spcBef>
                  <a:spcPts val="25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p:nvPr/>
        </p:nvSpPr>
        <p:spPr>
          <a:xfrm>
            <a:off x="4530975" y="5026500"/>
            <a:ext cx="4028100" cy="1491900"/>
          </a:xfrm>
          <a:prstGeom prst="rect">
            <a:avLst/>
          </a:prstGeom>
          <a:noFill/>
          <a:ln cap="flat" cmpd="sng" w="28575">
            <a:solidFill>
              <a:srgbClr val="CCCCCC"/>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txBox="1"/>
          <p:nvPr/>
        </p:nvSpPr>
        <p:spPr>
          <a:xfrm>
            <a:off x="-636300" y="511900"/>
            <a:ext cx="9684600" cy="7695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lang="en-US" sz="4400">
                <a:solidFill>
                  <a:schemeClr val="accent4"/>
                </a:solidFill>
                <a:latin typeface="Montserrat"/>
                <a:ea typeface="Montserrat"/>
                <a:cs typeface="Montserrat"/>
                <a:sym typeface="Montserrat"/>
              </a:rPr>
              <a:t>Random Forest Model</a:t>
            </a:r>
            <a:endParaRPr/>
          </a:p>
        </p:txBody>
      </p:sp>
      <p:sp>
        <p:nvSpPr>
          <p:cNvPr id="283" name="Google Shape;283;p21"/>
          <p:cNvSpPr/>
          <p:nvPr/>
        </p:nvSpPr>
        <p:spPr>
          <a:xfrm>
            <a:off x="2223596" y="3669575"/>
            <a:ext cx="43356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600">
                <a:latin typeface="Montserrat"/>
                <a:ea typeface="Montserrat"/>
                <a:cs typeface="Montserrat"/>
                <a:sym typeface="Montserrat"/>
              </a:rPr>
              <a:t>Achieved Mean absolute error of 0.19</a:t>
            </a:r>
            <a:endParaRPr sz="1600"/>
          </a:p>
        </p:txBody>
      </p:sp>
      <p:grpSp>
        <p:nvGrpSpPr>
          <p:cNvPr id="284" name="Google Shape;284;p21"/>
          <p:cNvGrpSpPr/>
          <p:nvPr/>
        </p:nvGrpSpPr>
        <p:grpSpPr>
          <a:xfrm>
            <a:off x="1768478" y="3683357"/>
            <a:ext cx="321000" cy="321000"/>
            <a:chOff x="0" y="0"/>
            <a:chExt cx="642000" cy="642000"/>
          </a:xfrm>
        </p:grpSpPr>
        <p:sp>
          <p:nvSpPr>
            <p:cNvPr id="285" name="Google Shape;285;p21"/>
            <p:cNvSpPr/>
            <p:nvPr/>
          </p:nvSpPr>
          <p:spPr>
            <a:xfrm>
              <a:off x="0" y="0"/>
              <a:ext cx="642000" cy="642000"/>
            </a:xfrm>
            <a:prstGeom prst="roundRect">
              <a:avLst>
                <a:gd fmla="val 50000" name="adj"/>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Montserrat"/>
                <a:ea typeface="Montserrat"/>
                <a:cs typeface="Montserrat"/>
                <a:sym typeface="Montserrat"/>
              </a:endParaRPr>
            </a:p>
          </p:txBody>
        </p:sp>
        <p:sp>
          <p:nvSpPr>
            <p:cNvPr id="286" name="Google Shape;286;p21"/>
            <p:cNvSpPr/>
            <p:nvPr/>
          </p:nvSpPr>
          <p:spPr>
            <a:xfrm>
              <a:off x="135576" y="171319"/>
              <a:ext cx="333300" cy="3822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4</a:t>
              </a:r>
              <a:endParaRPr/>
            </a:p>
          </p:txBody>
        </p:sp>
      </p:grpSp>
      <p:sp>
        <p:nvSpPr>
          <p:cNvPr id="287" name="Google Shape;287;p21"/>
          <p:cNvSpPr/>
          <p:nvPr/>
        </p:nvSpPr>
        <p:spPr>
          <a:xfrm>
            <a:off x="2875603" y="2849578"/>
            <a:ext cx="18615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t/>
            </a:r>
            <a:endParaRPr/>
          </a:p>
        </p:txBody>
      </p:sp>
      <p:grpSp>
        <p:nvGrpSpPr>
          <p:cNvPr id="288" name="Google Shape;288;p21"/>
          <p:cNvGrpSpPr/>
          <p:nvPr/>
        </p:nvGrpSpPr>
        <p:grpSpPr>
          <a:xfrm>
            <a:off x="1768478" y="1897058"/>
            <a:ext cx="321000" cy="321000"/>
            <a:chOff x="0" y="0"/>
            <a:chExt cx="642000" cy="642000"/>
          </a:xfrm>
        </p:grpSpPr>
        <p:sp>
          <p:nvSpPr>
            <p:cNvPr id="289" name="Google Shape;289;p21"/>
            <p:cNvSpPr/>
            <p:nvPr/>
          </p:nvSpPr>
          <p:spPr>
            <a:xfrm>
              <a:off x="0" y="0"/>
              <a:ext cx="642000" cy="642000"/>
            </a:xfrm>
            <a:prstGeom prst="roundRect">
              <a:avLst>
                <a:gd fmla="val 50000" name="adj"/>
              </a:avLst>
            </a:prstGeom>
            <a:solidFill>
              <a:srgbClr val="323C4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Montserrat"/>
                <a:ea typeface="Montserrat"/>
                <a:cs typeface="Montserrat"/>
                <a:sym typeface="Montserrat"/>
              </a:endParaRPr>
            </a:p>
          </p:txBody>
        </p:sp>
        <p:sp>
          <p:nvSpPr>
            <p:cNvPr id="290" name="Google Shape;290;p21"/>
            <p:cNvSpPr/>
            <p:nvPr/>
          </p:nvSpPr>
          <p:spPr>
            <a:xfrm>
              <a:off x="135576" y="171319"/>
              <a:ext cx="333300" cy="3822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1</a:t>
              </a:r>
              <a:endParaRPr/>
            </a:p>
          </p:txBody>
        </p:sp>
      </p:grpSp>
      <p:grpSp>
        <p:nvGrpSpPr>
          <p:cNvPr id="291" name="Google Shape;291;p21"/>
          <p:cNvGrpSpPr/>
          <p:nvPr/>
        </p:nvGrpSpPr>
        <p:grpSpPr>
          <a:xfrm>
            <a:off x="1768478" y="2440845"/>
            <a:ext cx="321000" cy="321000"/>
            <a:chOff x="0" y="0"/>
            <a:chExt cx="642000" cy="642000"/>
          </a:xfrm>
        </p:grpSpPr>
        <p:sp>
          <p:nvSpPr>
            <p:cNvPr id="292" name="Google Shape;292;p21"/>
            <p:cNvSpPr/>
            <p:nvPr/>
          </p:nvSpPr>
          <p:spPr>
            <a:xfrm>
              <a:off x="0" y="0"/>
              <a:ext cx="642000" cy="642000"/>
            </a:xfrm>
            <a:prstGeom prst="roundRect">
              <a:avLst>
                <a:gd fmla="val 50000" name="adj"/>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Montserrat"/>
                <a:ea typeface="Montserrat"/>
                <a:cs typeface="Montserrat"/>
                <a:sym typeface="Montserrat"/>
              </a:endParaRPr>
            </a:p>
          </p:txBody>
        </p:sp>
        <p:sp>
          <p:nvSpPr>
            <p:cNvPr id="293" name="Google Shape;293;p21"/>
            <p:cNvSpPr/>
            <p:nvPr/>
          </p:nvSpPr>
          <p:spPr>
            <a:xfrm>
              <a:off x="135576" y="191197"/>
              <a:ext cx="333300" cy="3822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2</a:t>
              </a:r>
              <a:endParaRPr/>
            </a:p>
          </p:txBody>
        </p:sp>
      </p:grpSp>
      <p:grpSp>
        <p:nvGrpSpPr>
          <p:cNvPr id="294" name="Google Shape;294;p21"/>
          <p:cNvGrpSpPr/>
          <p:nvPr/>
        </p:nvGrpSpPr>
        <p:grpSpPr>
          <a:xfrm>
            <a:off x="1768478" y="3092407"/>
            <a:ext cx="321000" cy="321000"/>
            <a:chOff x="0" y="0"/>
            <a:chExt cx="642000" cy="642000"/>
          </a:xfrm>
        </p:grpSpPr>
        <p:sp>
          <p:nvSpPr>
            <p:cNvPr id="295" name="Google Shape;295;p21"/>
            <p:cNvSpPr/>
            <p:nvPr/>
          </p:nvSpPr>
          <p:spPr>
            <a:xfrm>
              <a:off x="0" y="0"/>
              <a:ext cx="642000" cy="642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Montserrat"/>
                <a:ea typeface="Montserrat"/>
                <a:cs typeface="Montserrat"/>
                <a:sym typeface="Montserrat"/>
              </a:endParaRPr>
            </a:p>
          </p:txBody>
        </p:sp>
        <p:sp>
          <p:nvSpPr>
            <p:cNvPr id="296" name="Google Shape;296;p21"/>
            <p:cNvSpPr/>
            <p:nvPr/>
          </p:nvSpPr>
          <p:spPr>
            <a:xfrm>
              <a:off x="135576" y="191197"/>
              <a:ext cx="333300" cy="382200"/>
            </a:xfrm>
            <a:prstGeom prst="rect">
              <a:avLst/>
            </a:prstGeom>
            <a:noFill/>
            <a:ln>
              <a:noFill/>
            </a:ln>
          </p:spPr>
          <p:txBody>
            <a:bodyPr anchorCtr="0" anchor="ctr" bIns="25400" lIns="25400" spcFirstLastPara="1" rIns="25400" wrap="square" tIns="25400">
              <a:noAutofit/>
            </a:bodyPr>
            <a:lstStyle/>
            <a:p>
              <a:pPr indent="0" lvl="0" marL="0" marR="0" rtl="0" algn="ctr">
                <a:lnSpc>
                  <a:spcPct val="50000"/>
                </a:lnSpc>
                <a:spcBef>
                  <a:spcPts val="0"/>
                </a:spcBef>
                <a:spcAft>
                  <a:spcPts val="0"/>
                </a:spcAft>
                <a:buNone/>
              </a:pPr>
              <a:r>
                <a:rPr b="1" i="0" lang="en-US" sz="1100" u="none" cap="none" strike="noStrike">
                  <a:solidFill>
                    <a:schemeClr val="lt1"/>
                  </a:solidFill>
                  <a:latin typeface="Montserrat"/>
                  <a:ea typeface="Montserrat"/>
                  <a:cs typeface="Montserrat"/>
                  <a:sym typeface="Montserrat"/>
                </a:rPr>
                <a:t>3</a:t>
              </a:r>
              <a:endParaRPr/>
            </a:p>
          </p:txBody>
        </p:sp>
      </p:grpSp>
      <p:sp>
        <p:nvSpPr>
          <p:cNvPr id="297" name="Google Shape;297;p21"/>
          <p:cNvSpPr/>
          <p:nvPr/>
        </p:nvSpPr>
        <p:spPr>
          <a:xfrm>
            <a:off x="2223600" y="2440838"/>
            <a:ext cx="42138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600">
                <a:solidFill>
                  <a:srgbClr val="323C46"/>
                </a:solidFill>
                <a:latin typeface="Montserrat"/>
                <a:ea typeface="Montserrat"/>
                <a:cs typeface="Montserrat"/>
                <a:sym typeface="Montserrat"/>
              </a:rPr>
              <a:t>12,000 training data, 12,000 test data</a:t>
            </a:r>
            <a:endParaRPr sz="1600">
              <a:solidFill>
                <a:srgbClr val="323C46"/>
              </a:solidFill>
              <a:latin typeface="Montserrat"/>
              <a:ea typeface="Montserrat"/>
              <a:cs typeface="Montserrat"/>
              <a:sym typeface="Montserrat"/>
            </a:endParaRPr>
          </a:p>
        </p:txBody>
      </p:sp>
      <p:grpSp>
        <p:nvGrpSpPr>
          <p:cNvPr id="298" name="Google Shape;298;p21"/>
          <p:cNvGrpSpPr/>
          <p:nvPr/>
        </p:nvGrpSpPr>
        <p:grpSpPr>
          <a:xfrm>
            <a:off x="191291" y="2074589"/>
            <a:ext cx="1261350" cy="1261350"/>
            <a:chOff x="0" y="0"/>
            <a:chExt cx="2522700" cy="2522700"/>
          </a:xfrm>
        </p:grpSpPr>
        <p:sp>
          <p:nvSpPr>
            <p:cNvPr id="299" name="Google Shape;299;p21"/>
            <p:cNvSpPr/>
            <p:nvPr/>
          </p:nvSpPr>
          <p:spPr>
            <a:xfrm>
              <a:off x="0" y="0"/>
              <a:ext cx="2522700" cy="2522700"/>
            </a:xfrm>
            <a:prstGeom prst="roundRect">
              <a:avLst>
                <a:gd fmla="val 34702" name="adj"/>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Montserrat"/>
                <a:ea typeface="Montserrat"/>
                <a:cs typeface="Montserrat"/>
                <a:sym typeface="Montserrat"/>
              </a:endParaRPr>
            </a:p>
          </p:txBody>
        </p:sp>
        <p:sp>
          <p:nvSpPr>
            <p:cNvPr id="300" name="Google Shape;300;p21"/>
            <p:cNvSpPr/>
            <p:nvPr/>
          </p:nvSpPr>
          <p:spPr>
            <a:xfrm>
              <a:off x="644265" y="789186"/>
              <a:ext cx="1234224" cy="944364"/>
            </a:xfrm>
            <a:custGeom>
              <a:rect b="b" l="l" r="r" t="t"/>
              <a:pathLst>
                <a:path extrusionOk="0" h="21535" w="21600">
                  <a:moveTo>
                    <a:pt x="20618" y="18976"/>
                  </a:moveTo>
                  <a:lnTo>
                    <a:pt x="16691" y="18976"/>
                  </a:lnTo>
                  <a:lnTo>
                    <a:pt x="16691" y="17003"/>
                  </a:lnTo>
                  <a:lnTo>
                    <a:pt x="17448" y="17003"/>
                  </a:lnTo>
                  <a:cubicBezTo>
                    <a:pt x="17719" y="17003"/>
                    <a:pt x="17939" y="16717"/>
                    <a:pt x="17939" y="16363"/>
                  </a:cubicBezTo>
                  <a:cubicBezTo>
                    <a:pt x="17939" y="16009"/>
                    <a:pt x="17719" y="15724"/>
                    <a:pt x="17448" y="15724"/>
                  </a:cubicBezTo>
                  <a:lnTo>
                    <a:pt x="14952" y="15724"/>
                  </a:lnTo>
                  <a:cubicBezTo>
                    <a:pt x="14680" y="15724"/>
                    <a:pt x="14460" y="16009"/>
                    <a:pt x="14460" y="16363"/>
                  </a:cubicBezTo>
                  <a:cubicBezTo>
                    <a:pt x="14460" y="16717"/>
                    <a:pt x="14680" y="17003"/>
                    <a:pt x="14952" y="17003"/>
                  </a:cubicBezTo>
                  <a:lnTo>
                    <a:pt x="15708" y="17003"/>
                  </a:lnTo>
                  <a:lnTo>
                    <a:pt x="15708" y="18976"/>
                  </a:lnTo>
                  <a:lnTo>
                    <a:pt x="7855" y="18976"/>
                  </a:lnTo>
                  <a:lnTo>
                    <a:pt x="7855" y="14547"/>
                  </a:lnTo>
                  <a:lnTo>
                    <a:pt x="11781" y="14547"/>
                  </a:lnTo>
                  <a:cubicBezTo>
                    <a:pt x="11977" y="14547"/>
                    <a:pt x="12154" y="14395"/>
                    <a:pt x="12232" y="14162"/>
                  </a:cubicBezTo>
                  <a:cubicBezTo>
                    <a:pt x="12309" y="13928"/>
                    <a:pt x="12274" y="13658"/>
                    <a:pt x="12141" y="13472"/>
                  </a:cubicBezTo>
                  <a:lnTo>
                    <a:pt x="9646" y="9974"/>
                  </a:lnTo>
                  <a:lnTo>
                    <a:pt x="10799" y="9974"/>
                  </a:lnTo>
                  <a:cubicBezTo>
                    <a:pt x="10994" y="9974"/>
                    <a:pt x="11171" y="9823"/>
                    <a:pt x="11250" y="9590"/>
                  </a:cubicBezTo>
                  <a:cubicBezTo>
                    <a:pt x="11327" y="9356"/>
                    <a:pt x="11292" y="9085"/>
                    <a:pt x="11159" y="8898"/>
                  </a:cubicBezTo>
                  <a:lnTo>
                    <a:pt x="8860" y="5676"/>
                  </a:lnTo>
                  <a:lnTo>
                    <a:pt x="10013" y="5676"/>
                  </a:lnTo>
                  <a:cubicBezTo>
                    <a:pt x="10209" y="5676"/>
                    <a:pt x="10386" y="5526"/>
                    <a:pt x="10464" y="5292"/>
                  </a:cubicBezTo>
                  <a:cubicBezTo>
                    <a:pt x="10541" y="5059"/>
                    <a:pt x="10506" y="4788"/>
                    <a:pt x="10373" y="4601"/>
                  </a:cubicBezTo>
                  <a:lnTo>
                    <a:pt x="7232" y="196"/>
                  </a:lnTo>
                  <a:cubicBezTo>
                    <a:pt x="7046" y="-65"/>
                    <a:pt x="6699" y="-65"/>
                    <a:pt x="6513" y="196"/>
                  </a:cubicBezTo>
                  <a:lnTo>
                    <a:pt x="3372" y="4601"/>
                  </a:lnTo>
                  <a:cubicBezTo>
                    <a:pt x="3239" y="4788"/>
                    <a:pt x="3204" y="5059"/>
                    <a:pt x="3281" y="5292"/>
                  </a:cubicBezTo>
                  <a:cubicBezTo>
                    <a:pt x="3360" y="5526"/>
                    <a:pt x="3536" y="5676"/>
                    <a:pt x="3732" y="5676"/>
                  </a:cubicBezTo>
                  <a:lnTo>
                    <a:pt x="4885" y="5676"/>
                  </a:lnTo>
                  <a:lnTo>
                    <a:pt x="2586" y="8898"/>
                  </a:lnTo>
                  <a:cubicBezTo>
                    <a:pt x="2454" y="9085"/>
                    <a:pt x="2419" y="9356"/>
                    <a:pt x="2497" y="9590"/>
                  </a:cubicBezTo>
                  <a:cubicBezTo>
                    <a:pt x="2574" y="9823"/>
                    <a:pt x="2751" y="9974"/>
                    <a:pt x="2946" y="9974"/>
                  </a:cubicBezTo>
                  <a:lnTo>
                    <a:pt x="4100" y="9974"/>
                  </a:lnTo>
                  <a:lnTo>
                    <a:pt x="1604" y="13472"/>
                  </a:lnTo>
                  <a:cubicBezTo>
                    <a:pt x="1471" y="13658"/>
                    <a:pt x="1436" y="13928"/>
                    <a:pt x="1514" y="14162"/>
                  </a:cubicBezTo>
                  <a:cubicBezTo>
                    <a:pt x="1592" y="14395"/>
                    <a:pt x="1769" y="14547"/>
                    <a:pt x="1964" y="14547"/>
                  </a:cubicBezTo>
                  <a:lnTo>
                    <a:pt x="5891" y="14547"/>
                  </a:lnTo>
                  <a:lnTo>
                    <a:pt x="5891" y="18976"/>
                  </a:lnTo>
                  <a:lnTo>
                    <a:pt x="981" y="18976"/>
                  </a:lnTo>
                  <a:cubicBezTo>
                    <a:pt x="440" y="18976"/>
                    <a:pt x="0" y="19549"/>
                    <a:pt x="0" y="20256"/>
                  </a:cubicBezTo>
                  <a:cubicBezTo>
                    <a:pt x="0" y="20962"/>
                    <a:pt x="440" y="21535"/>
                    <a:pt x="981" y="21535"/>
                  </a:cubicBezTo>
                  <a:lnTo>
                    <a:pt x="20618" y="21535"/>
                  </a:lnTo>
                  <a:cubicBezTo>
                    <a:pt x="21160" y="21535"/>
                    <a:pt x="21600" y="20962"/>
                    <a:pt x="21600" y="20256"/>
                  </a:cubicBezTo>
                  <a:cubicBezTo>
                    <a:pt x="21600" y="19549"/>
                    <a:pt x="21160" y="18976"/>
                    <a:pt x="20618" y="18976"/>
                  </a:cubicBezTo>
                  <a:cubicBezTo>
                    <a:pt x="20618" y="18976"/>
                    <a:pt x="20618" y="18976"/>
                    <a:pt x="20618" y="18976"/>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grpSp>
      <p:sp>
        <p:nvSpPr>
          <p:cNvPr id="301" name="Google Shape;301;p21"/>
          <p:cNvSpPr/>
          <p:nvPr/>
        </p:nvSpPr>
        <p:spPr>
          <a:xfrm>
            <a:off x="6982973" y="3407045"/>
            <a:ext cx="617112" cy="472209"/>
          </a:xfrm>
          <a:custGeom>
            <a:rect b="b" l="l" r="r" t="t"/>
            <a:pathLst>
              <a:path extrusionOk="0" h="21535" w="21600">
                <a:moveTo>
                  <a:pt x="20618" y="18976"/>
                </a:moveTo>
                <a:lnTo>
                  <a:pt x="16691" y="18976"/>
                </a:lnTo>
                <a:lnTo>
                  <a:pt x="16691" y="17003"/>
                </a:lnTo>
                <a:lnTo>
                  <a:pt x="17448" y="17003"/>
                </a:lnTo>
                <a:cubicBezTo>
                  <a:pt x="17719" y="17003"/>
                  <a:pt x="17939" y="16717"/>
                  <a:pt x="17939" y="16363"/>
                </a:cubicBezTo>
                <a:cubicBezTo>
                  <a:pt x="17939" y="16009"/>
                  <a:pt x="17719" y="15724"/>
                  <a:pt x="17448" y="15724"/>
                </a:cubicBezTo>
                <a:lnTo>
                  <a:pt x="14952" y="15724"/>
                </a:lnTo>
                <a:cubicBezTo>
                  <a:pt x="14680" y="15724"/>
                  <a:pt x="14460" y="16009"/>
                  <a:pt x="14460" y="16363"/>
                </a:cubicBezTo>
                <a:cubicBezTo>
                  <a:pt x="14460" y="16717"/>
                  <a:pt x="14680" y="17003"/>
                  <a:pt x="14952" y="17003"/>
                </a:cubicBezTo>
                <a:lnTo>
                  <a:pt x="15708" y="17003"/>
                </a:lnTo>
                <a:lnTo>
                  <a:pt x="15708" y="18976"/>
                </a:lnTo>
                <a:lnTo>
                  <a:pt x="7855" y="18976"/>
                </a:lnTo>
                <a:lnTo>
                  <a:pt x="7855" y="14547"/>
                </a:lnTo>
                <a:lnTo>
                  <a:pt x="11781" y="14547"/>
                </a:lnTo>
                <a:cubicBezTo>
                  <a:pt x="11977" y="14547"/>
                  <a:pt x="12154" y="14395"/>
                  <a:pt x="12232" y="14162"/>
                </a:cubicBezTo>
                <a:cubicBezTo>
                  <a:pt x="12309" y="13928"/>
                  <a:pt x="12274" y="13658"/>
                  <a:pt x="12141" y="13472"/>
                </a:cubicBezTo>
                <a:lnTo>
                  <a:pt x="9646" y="9974"/>
                </a:lnTo>
                <a:lnTo>
                  <a:pt x="10799" y="9974"/>
                </a:lnTo>
                <a:cubicBezTo>
                  <a:pt x="10994" y="9974"/>
                  <a:pt x="11171" y="9823"/>
                  <a:pt x="11250" y="9590"/>
                </a:cubicBezTo>
                <a:cubicBezTo>
                  <a:pt x="11327" y="9356"/>
                  <a:pt x="11292" y="9085"/>
                  <a:pt x="11159" y="8898"/>
                </a:cubicBezTo>
                <a:lnTo>
                  <a:pt x="8860" y="5676"/>
                </a:lnTo>
                <a:lnTo>
                  <a:pt x="10013" y="5676"/>
                </a:lnTo>
                <a:cubicBezTo>
                  <a:pt x="10209" y="5676"/>
                  <a:pt x="10386" y="5526"/>
                  <a:pt x="10464" y="5292"/>
                </a:cubicBezTo>
                <a:cubicBezTo>
                  <a:pt x="10541" y="5059"/>
                  <a:pt x="10506" y="4788"/>
                  <a:pt x="10373" y="4601"/>
                </a:cubicBezTo>
                <a:lnTo>
                  <a:pt x="7232" y="196"/>
                </a:lnTo>
                <a:cubicBezTo>
                  <a:pt x="7046" y="-65"/>
                  <a:pt x="6699" y="-65"/>
                  <a:pt x="6513" y="196"/>
                </a:cubicBezTo>
                <a:lnTo>
                  <a:pt x="3372" y="4601"/>
                </a:lnTo>
                <a:cubicBezTo>
                  <a:pt x="3239" y="4788"/>
                  <a:pt x="3204" y="5059"/>
                  <a:pt x="3281" y="5292"/>
                </a:cubicBezTo>
                <a:cubicBezTo>
                  <a:pt x="3360" y="5526"/>
                  <a:pt x="3536" y="5676"/>
                  <a:pt x="3732" y="5676"/>
                </a:cubicBezTo>
                <a:lnTo>
                  <a:pt x="4885" y="5676"/>
                </a:lnTo>
                <a:lnTo>
                  <a:pt x="2586" y="8898"/>
                </a:lnTo>
                <a:cubicBezTo>
                  <a:pt x="2454" y="9085"/>
                  <a:pt x="2419" y="9356"/>
                  <a:pt x="2497" y="9590"/>
                </a:cubicBezTo>
                <a:cubicBezTo>
                  <a:pt x="2574" y="9823"/>
                  <a:pt x="2751" y="9974"/>
                  <a:pt x="2946" y="9974"/>
                </a:cubicBezTo>
                <a:lnTo>
                  <a:pt x="4100" y="9974"/>
                </a:lnTo>
                <a:lnTo>
                  <a:pt x="1604" y="13472"/>
                </a:lnTo>
                <a:cubicBezTo>
                  <a:pt x="1471" y="13658"/>
                  <a:pt x="1436" y="13928"/>
                  <a:pt x="1514" y="14162"/>
                </a:cubicBezTo>
                <a:cubicBezTo>
                  <a:pt x="1592" y="14395"/>
                  <a:pt x="1769" y="14547"/>
                  <a:pt x="1964" y="14547"/>
                </a:cubicBezTo>
                <a:lnTo>
                  <a:pt x="5891" y="14547"/>
                </a:lnTo>
                <a:lnTo>
                  <a:pt x="5891" y="18976"/>
                </a:lnTo>
                <a:lnTo>
                  <a:pt x="981" y="18976"/>
                </a:lnTo>
                <a:cubicBezTo>
                  <a:pt x="440" y="18976"/>
                  <a:pt x="0" y="19549"/>
                  <a:pt x="0" y="20256"/>
                </a:cubicBezTo>
                <a:cubicBezTo>
                  <a:pt x="0" y="20962"/>
                  <a:pt x="440" y="21535"/>
                  <a:pt x="981" y="21535"/>
                </a:cubicBezTo>
                <a:lnTo>
                  <a:pt x="20618" y="21535"/>
                </a:lnTo>
                <a:cubicBezTo>
                  <a:pt x="21160" y="21535"/>
                  <a:pt x="21600" y="20962"/>
                  <a:pt x="21600" y="20256"/>
                </a:cubicBezTo>
                <a:cubicBezTo>
                  <a:pt x="21600" y="19549"/>
                  <a:pt x="21160" y="18976"/>
                  <a:pt x="20618" y="18976"/>
                </a:cubicBezTo>
                <a:cubicBezTo>
                  <a:pt x="20618" y="18976"/>
                  <a:pt x="20618" y="18976"/>
                  <a:pt x="20618" y="18976"/>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500" u="none" cap="none" strike="noStrike">
              <a:solidFill>
                <a:schemeClr val="dk1"/>
              </a:solidFill>
              <a:latin typeface="Montserrat"/>
              <a:ea typeface="Montserrat"/>
              <a:cs typeface="Montserrat"/>
              <a:sym typeface="Montserrat"/>
            </a:endParaRPr>
          </a:p>
        </p:txBody>
      </p:sp>
      <p:sp>
        <p:nvSpPr>
          <p:cNvPr id="302" name="Google Shape;302;p21"/>
          <p:cNvSpPr/>
          <p:nvPr/>
        </p:nvSpPr>
        <p:spPr>
          <a:xfrm>
            <a:off x="8720018" y="4489589"/>
            <a:ext cx="1742400" cy="422100"/>
          </a:xfrm>
          <a:prstGeom prst="rect">
            <a:avLst/>
          </a:prstGeom>
          <a:noFill/>
          <a:ln>
            <a:noFill/>
          </a:ln>
        </p:spPr>
        <p:txBody>
          <a:bodyPr anchorCtr="0" anchor="ctr" bIns="25400" lIns="25400" spcFirstLastPara="1" rIns="25400" wrap="square" tIns="25400">
            <a:noAutofit/>
          </a:bodyPr>
          <a:lstStyle/>
          <a:p>
            <a:pPr indent="0" lvl="0" marL="0" marR="0" rtl="0" algn="ctr">
              <a:lnSpc>
                <a:spcPct val="80000"/>
              </a:lnSpc>
              <a:spcBef>
                <a:spcPts val="0"/>
              </a:spcBef>
              <a:spcAft>
                <a:spcPts val="0"/>
              </a:spcAft>
              <a:buNone/>
            </a:pPr>
            <a:r>
              <a:rPr b="1" lang="en-US" sz="1500">
                <a:solidFill>
                  <a:schemeClr val="accent4"/>
                </a:solidFill>
                <a:latin typeface="Montserrat"/>
                <a:ea typeface="Montserrat"/>
                <a:cs typeface="Montserrat"/>
                <a:sym typeface="Montserrat"/>
              </a:rPr>
              <a:t>50%</a:t>
            </a:r>
            <a:endParaRPr b="1" sz="1500">
              <a:solidFill>
                <a:schemeClr val="accent4"/>
              </a:solidFill>
              <a:latin typeface="Montserrat"/>
              <a:ea typeface="Montserrat"/>
              <a:cs typeface="Montserrat"/>
              <a:sym typeface="Montserrat"/>
            </a:endParaRPr>
          </a:p>
          <a:p>
            <a:pPr indent="0" lvl="0" marL="0" marR="0" rtl="0" algn="ctr">
              <a:lnSpc>
                <a:spcPct val="80000"/>
              </a:lnSpc>
              <a:spcBef>
                <a:spcPts val="0"/>
              </a:spcBef>
              <a:spcAft>
                <a:spcPts val="0"/>
              </a:spcAft>
              <a:buNone/>
            </a:pPr>
            <a:r>
              <a:rPr b="1" i="0" lang="en-US" sz="1500" u="none" cap="none" strike="noStrike">
                <a:solidFill>
                  <a:schemeClr val="accent4"/>
                </a:solidFill>
                <a:latin typeface="Montserrat"/>
                <a:ea typeface="Montserrat"/>
                <a:cs typeface="Montserrat"/>
                <a:sym typeface="Montserrat"/>
              </a:rPr>
              <a:t>T</a:t>
            </a:r>
            <a:r>
              <a:rPr b="1" lang="en-US" sz="1500">
                <a:solidFill>
                  <a:schemeClr val="accent4"/>
                </a:solidFill>
                <a:latin typeface="Montserrat"/>
                <a:ea typeface="Montserrat"/>
                <a:cs typeface="Montserrat"/>
                <a:sym typeface="Montserrat"/>
              </a:rPr>
              <a:t>est Data</a:t>
            </a:r>
            <a:endParaRPr/>
          </a:p>
        </p:txBody>
      </p:sp>
      <p:sp>
        <p:nvSpPr>
          <p:cNvPr id="303" name="Google Shape;303;p21"/>
          <p:cNvSpPr/>
          <p:nvPr/>
        </p:nvSpPr>
        <p:spPr>
          <a:xfrm>
            <a:off x="2630443" y="4489602"/>
            <a:ext cx="1742400" cy="422100"/>
          </a:xfrm>
          <a:prstGeom prst="rect">
            <a:avLst/>
          </a:prstGeom>
          <a:noFill/>
          <a:ln>
            <a:noFill/>
          </a:ln>
        </p:spPr>
        <p:txBody>
          <a:bodyPr anchorCtr="0" anchor="ctr" bIns="25400" lIns="25400" spcFirstLastPara="1" rIns="25400" wrap="square" tIns="25400">
            <a:noAutofit/>
          </a:bodyPr>
          <a:lstStyle/>
          <a:p>
            <a:pPr indent="0" lvl="0" marL="0" marR="0" rtl="0" algn="ctr">
              <a:lnSpc>
                <a:spcPct val="80000"/>
              </a:lnSpc>
              <a:spcBef>
                <a:spcPts val="0"/>
              </a:spcBef>
              <a:spcAft>
                <a:spcPts val="0"/>
              </a:spcAft>
              <a:buNone/>
            </a:pPr>
            <a:r>
              <a:rPr b="1" lang="en-US" sz="1500">
                <a:solidFill>
                  <a:schemeClr val="accent4"/>
                </a:solidFill>
                <a:latin typeface="Montserrat"/>
                <a:ea typeface="Montserrat"/>
                <a:cs typeface="Montserrat"/>
                <a:sym typeface="Montserrat"/>
              </a:rPr>
              <a:t>50%</a:t>
            </a:r>
            <a:endParaRPr b="1" sz="1500">
              <a:solidFill>
                <a:schemeClr val="accent4"/>
              </a:solidFill>
              <a:latin typeface="Montserrat"/>
              <a:ea typeface="Montserrat"/>
              <a:cs typeface="Montserrat"/>
              <a:sym typeface="Montserrat"/>
            </a:endParaRPr>
          </a:p>
          <a:p>
            <a:pPr indent="0" lvl="0" marL="0" marR="0" rtl="0" algn="ctr">
              <a:lnSpc>
                <a:spcPct val="80000"/>
              </a:lnSpc>
              <a:spcBef>
                <a:spcPts val="0"/>
              </a:spcBef>
              <a:spcAft>
                <a:spcPts val="0"/>
              </a:spcAft>
              <a:buNone/>
            </a:pPr>
            <a:r>
              <a:rPr b="1" lang="en-US" sz="1500">
                <a:solidFill>
                  <a:schemeClr val="accent4"/>
                </a:solidFill>
                <a:latin typeface="Montserrat"/>
                <a:ea typeface="Montserrat"/>
                <a:cs typeface="Montserrat"/>
                <a:sym typeface="Montserrat"/>
              </a:rPr>
              <a:t>Training </a:t>
            </a:r>
            <a:r>
              <a:rPr b="1" lang="en-US" sz="1500">
                <a:solidFill>
                  <a:schemeClr val="accent4"/>
                </a:solidFill>
                <a:latin typeface="Montserrat"/>
                <a:ea typeface="Montserrat"/>
                <a:cs typeface="Montserrat"/>
                <a:sym typeface="Montserrat"/>
              </a:rPr>
              <a:t>Data</a:t>
            </a:r>
            <a:endParaRPr/>
          </a:p>
        </p:txBody>
      </p:sp>
      <p:sp>
        <p:nvSpPr>
          <p:cNvPr id="304" name="Google Shape;304;p21"/>
          <p:cNvSpPr/>
          <p:nvPr/>
        </p:nvSpPr>
        <p:spPr>
          <a:xfrm>
            <a:off x="4827263" y="5117200"/>
            <a:ext cx="1260883" cy="126152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23C46">
              <a:alpha val="89800"/>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000" u="none" cap="none" strike="noStrike">
              <a:solidFill>
                <a:schemeClr val="lt1"/>
              </a:solidFill>
              <a:latin typeface="Montserrat"/>
              <a:ea typeface="Montserrat"/>
              <a:cs typeface="Montserrat"/>
              <a:sym typeface="Montserrat"/>
            </a:endParaRPr>
          </a:p>
        </p:txBody>
      </p:sp>
      <p:sp>
        <p:nvSpPr>
          <p:cNvPr id="305" name="Google Shape;305;p21"/>
          <p:cNvSpPr/>
          <p:nvPr/>
        </p:nvSpPr>
        <p:spPr>
          <a:xfrm>
            <a:off x="5093806" y="5466421"/>
            <a:ext cx="727800" cy="563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500">
                <a:solidFill>
                  <a:schemeClr val="lt1"/>
                </a:solidFill>
                <a:latin typeface="Montserrat"/>
                <a:ea typeface="Montserrat"/>
                <a:cs typeface="Montserrat"/>
                <a:sym typeface="Montserrat"/>
              </a:rPr>
              <a:t>86.42</a:t>
            </a:r>
            <a:r>
              <a:rPr b="1" i="0" lang="en-US" sz="1500" u="none" cap="none" strike="noStrike">
                <a:solidFill>
                  <a:schemeClr val="lt1"/>
                </a:solidFill>
                <a:latin typeface="Montserrat"/>
                <a:ea typeface="Montserrat"/>
                <a:cs typeface="Montserrat"/>
                <a:sym typeface="Montserrat"/>
              </a:rPr>
              <a:t>%</a:t>
            </a:r>
            <a:endParaRPr/>
          </a:p>
        </p:txBody>
      </p:sp>
      <p:sp>
        <p:nvSpPr>
          <p:cNvPr id="306" name="Google Shape;306;p21"/>
          <p:cNvSpPr/>
          <p:nvPr/>
        </p:nvSpPr>
        <p:spPr>
          <a:xfrm>
            <a:off x="6636418" y="5562571"/>
            <a:ext cx="1530900" cy="370800"/>
          </a:xfrm>
          <a:prstGeom prst="rect">
            <a:avLst/>
          </a:prstGeom>
          <a:noFill/>
          <a:ln>
            <a:noFill/>
          </a:ln>
        </p:spPr>
        <p:txBody>
          <a:bodyPr anchorCtr="0" anchor="ctr" bIns="25400" lIns="25400" spcFirstLastPara="1" rIns="25400" wrap="square" tIns="25400">
            <a:noAutofit/>
          </a:bodyPr>
          <a:lstStyle/>
          <a:p>
            <a:pPr indent="0" lvl="0" marL="0" marR="0" rtl="0" algn="l">
              <a:lnSpc>
                <a:spcPct val="80000"/>
              </a:lnSpc>
              <a:spcBef>
                <a:spcPts val="0"/>
              </a:spcBef>
              <a:spcAft>
                <a:spcPts val="0"/>
              </a:spcAft>
              <a:buNone/>
            </a:pPr>
            <a:r>
              <a:rPr b="1" lang="en-US" sz="1500">
                <a:solidFill>
                  <a:schemeClr val="accent4"/>
                </a:solidFill>
                <a:latin typeface="Montserrat"/>
                <a:ea typeface="Montserrat"/>
                <a:cs typeface="Montserrat"/>
                <a:sym typeface="Montserrat"/>
              </a:rPr>
              <a:t>Prediction Accuracy</a:t>
            </a:r>
            <a:endParaRPr/>
          </a:p>
        </p:txBody>
      </p:sp>
      <p:sp>
        <p:nvSpPr>
          <p:cNvPr id="307" name="Google Shape;307;p21"/>
          <p:cNvSpPr/>
          <p:nvPr/>
        </p:nvSpPr>
        <p:spPr>
          <a:xfrm rot="-2352544">
            <a:off x="3791890" y="4834657"/>
            <a:ext cx="382423" cy="978604"/>
          </a:xfrm>
          <a:custGeom>
            <a:rect b="b" l="l" r="r" t="t"/>
            <a:pathLst>
              <a:path extrusionOk="0" h="21600" w="18704">
                <a:moveTo>
                  <a:pt x="1346" y="0"/>
                </a:moveTo>
                <a:cubicBezTo>
                  <a:pt x="-2896" y="7920"/>
                  <a:pt x="2890" y="15120"/>
                  <a:pt x="18704" y="2160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308" name="Google Shape;308;p21"/>
          <p:cNvSpPr/>
          <p:nvPr/>
        </p:nvSpPr>
        <p:spPr>
          <a:xfrm rot="-6663277">
            <a:off x="8795077" y="4891392"/>
            <a:ext cx="382402" cy="978622"/>
          </a:xfrm>
          <a:custGeom>
            <a:rect b="b" l="l" r="r" t="t"/>
            <a:pathLst>
              <a:path extrusionOk="0" h="21600" w="18704">
                <a:moveTo>
                  <a:pt x="1346" y="0"/>
                </a:moveTo>
                <a:cubicBezTo>
                  <a:pt x="-2896" y="7920"/>
                  <a:pt x="2890" y="15120"/>
                  <a:pt x="18704" y="21600"/>
                </a:cubicBezTo>
              </a:path>
            </a:pathLst>
          </a:custGeom>
          <a:noFill/>
          <a:ln cap="flat" cmpd="sng" w="25400">
            <a:solidFill>
              <a:srgbClr val="CDCFD2"/>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p:txBody>
      </p:sp>
      <p:sp>
        <p:nvSpPr>
          <p:cNvPr id="309" name="Google Shape;309;p21"/>
          <p:cNvSpPr/>
          <p:nvPr/>
        </p:nvSpPr>
        <p:spPr>
          <a:xfrm>
            <a:off x="2223600" y="1811850"/>
            <a:ext cx="49332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600">
                <a:solidFill>
                  <a:srgbClr val="323C46"/>
                </a:solidFill>
                <a:latin typeface="Montserrat"/>
                <a:ea typeface="Montserrat"/>
                <a:cs typeface="Montserrat"/>
                <a:sym typeface="Montserrat"/>
              </a:rPr>
              <a:t>Predicting Rent Per Sq Feet of each property</a:t>
            </a:r>
            <a:endParaRPr sz="1600">
              <a:solidFill>
                <a:srgbClr val="323C46"/>
              </a:solidFill>
            </a:endParaRPr>
          </a:p>
        </p:txBody>
      </p:sp>
      <p:sp>
        <p:nvSpPr>
          <p:cNvPr id="310" name="Google Shape;310;p21"/>
          <p:cNvSpPr/>
          <p:nvPr/>
        </p:nvSpPr>
        <p:spPr>
          <a:xfrm>
            <a:off x="2223600" y="3069825"/>
            <a:ext cx="3519000" cy="4062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None/>
            </a:pPr>
            <a:r>
              <a:rPr lang="en-US" sz="1600">
                <a:solidFill>
                  <a:srgbClr val="323C46"/>
                </a:solidFill>
                <a:latin typeface="Montserrat"/>
                <a:ea typeface="Montserrat"/>
                <a:cs typeface="Montserrat"/>
                <a:sym typeface="Montserrat"/>
              </a:rPr>
              <a:t>Run the model on all variables</a:t>
            </a:r>
            <a:endParaRPr sz="1600">
              <a:solidFill>
                <a:srgbClr val="323C46"/>
              </a:solidFill>
              <a:latin typeface="Montserrat"/>
              <a:ea typeface="Montserrat"/>
              <a:cs typeface="Montserrat"/>
              <a:sym typeface="Montserrat"/>
            </a:endParaRPr>
          </a:p>
        </p:txBody>
      </p:sp>
      <p:pic>
        <p:nvPicPr>
          <p:cNvPr id="311" name="Google Shape;311;p21"/>
          <p:cNvPicPr preferRelativeResize="0"/>
          <p:nvPr/>
        </p:nvPicPr>
        <p:blipFill>
          <a:blip r:embed="rId3">
            <a:alphaModFix/>
          </a:blip>
          <a:stretch>
            <a:fillRect/>
          </a:stretch>
        </p:blipFill>
        <p:spPr>
          <a:xfrm>
            <a:off x="7686225" y="1000875"/>
            <a:ext cx="3810000" cy="328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idx="12" type="sldNum"/>
          </p:nvPr>
        </p:nvSpPr>
        <p:spPr>
          <a:xfrm>
            <a:off x="10232971" y="6287868"/>
            <a:ext cx="1692300" cy="341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8" name="Google Shape;318;p22"/>
          <p:cNvSpPr txBox="1"/>
          <p:nvPr/>
        </p:nvSpPr>
        <p:spPr>
          <a:xfrm>
            <a:off x="0" y="0"/>
            <a:ext cx="668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accent4"/>
                </a:solidFill>
                <a:latin typeface="Montserrat"/>
                <a:ea typeface="Montserrat"/>
                <a:cs typeface="Montserrat"/>
                <a:sym typeface="Montserrat"/>
              </a:rPr>
              <a:t>Feature importance</a:t>
            </a:r>
            <a:endParaRPr/>
          </a:p>
        </p:txBody>
      </p:sp>
      <p:pic>
        <p:nvPicPr>
          <p:cNvPr id="319" name="Google Shape;319;p22"/>
          <p:cNvPicPr preferRelativeResize="0"/>
          <p:nvPr/>
        </p:nvPicPr>
        <p:blipFill>
          <a:blip r:embed="rId3">
            <a:alphaModFix/>
          </a:blip>
          <a:stretch>
            <a:fillRect/>
          </a:stretch>
        </p:blipFill>
        <p:spPr>
          <a:xfrm>
            <a:off x="920475" y="1143900"/>
            <a:ext cx="9928172" cy="5363031"/>
          </a:xfrm>
          <a:prstGeom prst="rect">
            <a:avLst/>
          </a:prstGeom>
          <a:noFill/>
          <a:ln>
            <a:noFill/>
          </a:ln>
        </p:spPr>
      </p:pic>
      <p:sp>
        <p:nvSpPr>
          <p:cNvPr id="320" name="Google Shape;320;p22"/>
          <p:cNvSpPr txBox="1"/>
          <p:nvPr/>
        </p:nvSpPr>
        <p:spPr>
          <a:xfrm>
            <a:off x="182875" y="743700"/>
            <a:ext cx="40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23C46"/>
                </a:solidFill>
              </a:rPr>
              <a:t>Variables Above 1% Significant to Model</a:t>
            </a:r>
            <a:endParaRPr>
              <a:solidFill>
                <a:srgbClr val="323C4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hapeShift's Nature White">
      <a:dk1>
        <a:srgbClr val="0D2B27"/>
      </a:dk1>
      <a:lt1>
        <a:srgbClr val="FFFFFF"/>
      </a:lt1>
      <a:dk2>
        <a:srgbClr val="0D2B27"/>
      </a:dk2>
      <a:lt2>
        <a:srgbClr val="FFFFFF"/>
      </a:lt2>
      <a:accent1>
        <a:srgbClr val="5FC17D"/>
      </a:accent1>
      <a:accent2>
        <a:srgbClr val="82D89A"/>
      </a:accent2>
      <a:accent3>
        <a:srgbClr val="B5E5C0"/>
      </a:accent3>
      <a:accent4>
        <a:srgbClr val="00B0B9"/>
      </a:accent4>
      <a:accent5>
        <a:srgbClr val="179FAD"/>
      </a:accent5>
      <a:accent6>
        <a:srgbClr val="0D9299"/>
      </a:accent6>
      <a:hlink>
        <a:srgbClr val="5B9BD5"/>
      </a:hlink>
      <a:folHlink>
        <a:srgbClr val="70AD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